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4000" cy="13716000"/>
  <p:notesSz cx="6858000" cy="9144000"/>
  <p:defaultTextStyle>
    <a:lvl1pPr algn="ctr" defTabSz="825500">
      <a:defRPr sz="5600">
        <a:latin typeface="Gill Sans"/>
        <a:ea typeface="Gill Sans"/>
        <a:cs typeface="Gill Sans"/>
        <a:sym typeface="Gill Sans"/>
      </a:defRPr>
    </a:lvl1pPr>
    <a:lvl2pPr indent="342900" algn="ctr" defTabSz="825500">
      <a:defRPr sz="5600">
        <a:latin typeface="Gill Sans"/>
        <a:ea typeface="Gill Sans"/>
        <a:cs typeface="Gill Sans"/>
        <a:sym typeface="Gill Sans"/>
      </a:defRPr>
    </a:lvl2pPr>
    <a:lvl3pPr indent="685800" algn="ctr" defTabSz="825500">
      <a:defRPr sz="5600">
        <a:latin typeface="Gill Sans"/>
        <a:ea typeface="Gill Sans"/>
        <a:cs typeface="Gill Sans"/>
        <a:sym typeface="Gill Sans"/>
      </a:defRPr>
    </a:lvl3pPr>
    <a:lvl4pPr indent="1028700" algn="ctr" defTabSz="825500">
      <a:defRPr sz="5600">
        <a:latin typeface="Gill Sans"/>
        <a:ea typeface="Gill Sans"/>
        <a:cs typeface="Gill Sans"/>
        <a:sym typeface="Gill Sans"/>
      </a:defRPr>
    </a:lvl4pPr>
    <a:lvl5pPr indent="1371600" algn="ctr" defTabSz="825500">
      <a:defRPr sz="5600">
        <a:latin typeface="Gill Sans"/>
        <a:ea typeface="Gill Sans"/>
        <a:cs typeface="Gill Sans"/>
        <a:sym typeface="Gill Sans"/>
      </a:defRPr>
    </a:lvl5pPr>
    <a:lvl6pPr indent="1714500" algn="ctr" defTabSz="825500">
      <a:defRPr sz="5600">
        <a:latin typeface="Gill Sans"/>
        <a:ea typeface="Gill Sans"/>
        <a:cs typeface="Gill Sans"/>
        <a:sym typeface="Gill Sans"/>
      </a:defRPr>
    </a:lvl6pPr>
    <a:lvl7pPr indent="2057400" algn="ctr" defTabSz="825500">
      <a:defRPr sz="5600">
        <a:latin typeface="Gill Sans"/>
        <a:ea typeface="Gill Sans"/>
        <a:cs typeface="Gill Sans"/>
        <a:sym typeface="Gill Sans"/>
      </a:defRPr>
    </a:lvl7pPr>
    <a:lvl8pPr indent="2400300" algn="ctr" defTabSz="825500">
      <a:defRPr sz="5600">
        <a:latin typeface="Gill Sans"/>
        <a:ea typeface="Gill Sans"/>
        <a:cs typeface="Gill Sans"/>
        <a:sym typeface="Gill Sans"/>
      </a:defRPr>
    </a:lvl8pPr>
    <a:lvl9pPr indent="2743200" algn="ctr" defTabSz="825500">
      <a:defRPr sz="5600"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474" y="-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71753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2550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0584854" y="2305050"/>
            <a:ext cx="13176846" cy="4635500"/>
          </a:xfrm>
          <a:prstGeom prst="rect">
            <a:avLst/>
          </a:prstGeom>
        </p:spPr>
        <p:txBody>
          <a:bodyPr/>
          <a:lstStyle>
            <a:lvl1pPr algn="ctr" defTabSz="825500">
              <a:defRPr sz="11600" b="0">
                <a:solidFill>
                  <a:srgbClr val="444444"/>
                </a:solidFill>
                <a:latin typeface="Colaborate-Light"/>
                <a:ea typeface="Colaborate-Light"/>
                <a:cs typeface="Colaborate-Light"/>
                <a:sym typeface="Colaborate-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444444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/>
        </p:nvSpPr>
        <p:spPr>
          <a:xfrm>
            <a:off x="-12383466" y="-4819314"/>
            <a:ext cx="24569771" cy="12"/>
          </a:xfrm>
          <a:prstGeom prst="line">
            <a:avLst/>
          </a:prstGeom>
          <a:ln w="12700">
            <a:solidFill>
              <a:srgbClr val="C0C0C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-74814" y="302366"/>
            <a:ext cx="24533626" cy="1721216"/>
          </a:xfrm>
          <a:prstGeom prst="rect">
            <a:avLst/>
          </a:prstGeom>
          <a:solidFill>
            <a:srgbClr val="F7F7F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58420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 flipV="1">
            <a:off x="-67432" y="2017874"/>
            <a:ext cx="24493464" cy="1"/>
          </a:xfrm>
          <a:prstGeom prst="line">
            <a:avLst/>
          </a:prstGeom>
          <a:ln w="25400">
            <a:solidFill>
              <a:srgbClr val="F1F3F4"/>
            </a:solidFill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 flipV="1">
            <a:off x="-54732" y="290674"/>
            <a:ext cx="24493464" cy="1"/>
          </a:xfrm>
          <a:prstGeom prst="line">
            <a:avLst/>
          </a:prstGeom>
          <a:ln w="25400">
            <a:solidFill>
              <a:srgbClr val="F1F3F4"/>
            </a:solidFill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400" b="1">
                <a:solidFill>
                  <a:srgbClr val="176036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Body Level One</a:t>
            </a:r>
          </a:p>
          <a:p>
            <a:pPr lvl="1">
              <a:defRPr sz="1800"/>
            </a:pPr>
            <a:r>
              <a:rPr sz="8400"/>
              <a:t>Body Level Two</a:t>
            </a:r>
          </a:p>
          <a:p>
            <a:pPr lvl="2">
              <a:defRPr sz="1800"/>
            </a:pPr>
            <a:r>
              <a:rPr sz="8400"/>
              <a:t>Body Level Three</a:t>
            </a:r>
          </a:p>
          <a:p>
            <a:pPr lvl="3">
              <a:defRPr sz="1800"/>
            </a:pPr>
            <a:r>
              <a:rPr sz="8400"/>
              <a:t>Body Level Four</a:t>
            </a:r>
          </a:p>
          <a:p>
            <a:pPr lvl="4">
              <a:defRPr sz="1800"/>
            </a:pPr>
            <a:r>
              <a:rPr sz="8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083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 anchor="ctr"/>
          <a:lstStyle>
            <a:lvl1pPr algn="ctr">
              <a:defRPr sz="11200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1200" b="1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46" name="image3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48000" y="12675163"/>
            <a:ext cx="18288003" cy="1031382"/>
          </a:xfrm>
          <a:prstGeom prst="rect">
            <a:avLst/>
          </a:prstGeom>
          <a:ln w="12700">
            <a:miter lim="400000"/>
          </a:ln>
          <a:effectLst>
            <a:outerShdw blurRad="355600" dir="20090706" rotWithShape="0">
              <a:srgbClr val="000000">
                <a:alpha val="70000"/>
              </a:srgbClr>
            </a:outerShdw>
          </a:effectLst>
        </p:spPr>
      </p:pic>
      <p:sp>
        <p:nvSpPr>
          <p:cNvPr id="47" name="Shape 47"/>
          <p:cNvSpPr/>
          <p:nvPr/>
        </p:nvSpPr>
        <p:spPr>
          <a:xfrm>
            <a:off x="3558514" y="12984711"/>
            <a:ext cx="2836597" cy="49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584200">
              <a:defRPr sz="2400">
                <a:solidFill>
                  <a:srgbClr val="B6B6B6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6B6B6"/>
                </a:solidFill>
              </a:rPr>
              <a:t>INTERNAL AUDIENCE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3983385" y="65598"/>
            <a:ext cx="15609096" cy="3036096"/>
          </a:xfrm>
          <a:prstGeom prst="rect">
            <a:avLst/>
          </a:prstGeom>
        </p:spPr>
        <p:txBody>
          <a:bodyPr anchor="ctr"/>
          <a:lstStyle>
            <a:lvl1pPr>
              <a:defRPr sz="8400" b="0">
                <a:solidFill>
                  <a:srgbClr val="000000"/>
                </a:solidFill>
                <a:latin typeface="Exo DemiBold"/>
                <a:ea typeface="Exo DemiBold"/>
                <a:cs typeface="Exo DemiBold"/>
                <a:sym typeface="Exo DemiBold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4188515" y="2262474"/>
            <a:ext cx="15198835" cy="2618384"/>
          </a:xfrm>
          <a:prstGeom prst="rect">
            <a:avLst/>
          </a:prstGeom>
        </p:spPr>
        <p:txBody>
          <a:bodyPr anchor="ctr"/>
          <a:lstStyle>
            <a:lvl1pPr marL="543277" indent="-543277">
              <a:buSzPct val="75000"/>
              <a:buChar char="•"/>
              <a:defRPr sz="4400">
                <a:latin typeface="Exo ExtraLight"/>
                <a:ea typeface="Exo ExtraLight"/>
                <a:cs typeface="Exo ExtraLight"/>
                <a:sym typeface="Exo ExtraLight"/>
              </a:defRPr>
            </a:lvl1pPr>
            <a:lvl2pPr marL="987777" indent="-543277">
              <a:buSzPct val="75000"/>
              <a:buChar char="•"/>
              <a:defRPr sz="4400">
                <a:latin typeface="Exo ExtraLight"/>
                <a:ea typeface="Exo ExtraLight"/>
                <a:cs typeface="Exo ExtraLight"/>
                <a:sym typeface="Exo ExtraLight"/>
              </a:defRPr>
            </a:lvl2pPr>
            <a:lvl3pPr marL="1432277" indent="-543277">
              <a:buSzPct val="75000"/>
              <a:buChar char="•"/>
              <a:defRPr sz="4400">
                <a:latin typeface="Exo ExtraLight"/>
                <a:ea typeface="Exo ExtraLight"/>
                <a:cs typeface="Exo ExtraLight"/>
                <a:sym typeface="Exo ExtraLight"/>
              </a:defRPr>
            </a:lvl3pPr>
            <a:lvl4pPr marL="1876777" indent="-543277">
              <a:buSzPct val="75000"/>
              <a:buChar char="•"/>
              <a:defRPr sz="4400">
                <a:latin typeface="Exo ExtraLight"/>
                <a:ea typeface="Exo ExtraLight"/>
                <a:cs typeface="Exo ExtraLight"/>
                <a:sym typeface="Exo ExtraLight"/>
              </a:defRPr>
            </a:lvl4pPr>
            <a:lvl5pPr marL="2321277" indent="-543277">
              <a:buSzPct val="75000"/>
              <a:buChar char="•"/>
              <a:defRPr sz="4400">
                <a:latin typeface="Exo ExtraLight"/>
                <a:ea typeface="Exo ExtraLight"/>
                <a:cs typeface="Exo ExtraLight"/>
                <a:sym typeface="Exo ExtraLight"/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pic>
        <p:nvPicPr>
          <p:cNvPr id="51" name="image3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48000" y="12683064"/>
            <a:ext cx="18288003" cy="1031381"/>
          </a:xfrm>
          <a:prstGeom prst="rect">
            <a:avLst/>
          </a:prstGeom>
          <a:ln w="12700">
            <a:miter lim="400000"/>
          </a:ln>
          <a:effectLst>
            <a:outerShdw blurRad="355600" dist="177800" dir="20959218" rotWithShape="0">
              <a:srgbClr val="000000">
                <a:alpha val="70000"/>
              </a:srgbClr>
            </a:outerShdw>
          </a:effectLst>
        </p:spPr>
      </p:pic>
      <p:sp>
        <p:nvSpPr>
          <p:cNvPr id="52" name="Shape 52"/>
          <p:cNvSpPr/>
          <p:nvPr/>
        </p:nvSpPr>
        <p:spPr>
          <a:xfrm>
            <a:off x="3558514" y="12984711"/>
            <a:ext cx="2836597" cy="49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584200">
              <a:defRPr sz="2400">
                <a:solidFill>
                  <a:srgbClr val="B6B6B6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6B6B6"/>
                </a:solidFill>
              </a:rPr>
              <a:t>INTERNAL AUDIENCE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0A2DF-178C-4764-A779-BB2F230072B6}" type="datetimeFigureOut">
              <a:rPr lang="en-US"/>
              <a:pPr>
                <a:defRPr/>
              </a:pPr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91CEE-5FE4-42FC-9286-942BB742F2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289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E4DDDC"/>
            </a:gs>
          </a:gsLst>
          <a:lin ang="1298145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833937" y="0"/>
            <a:ext cx="14716126" cy="6947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400" b="1">
                <a:solidFill>
                  <a:srgbClr val="176036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6192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8400"/>
              <a:t>Body Level One</a:t>
            </a:r>
          </a:p>
          <a:p>
            <a:pPr lvl="1">
              <a:defRPr sz="1800"/>
            </a:pPr>
            <a:r>
              <a:rPr sz="8400"/>
              <a:t>Body Level Two</a:t>
            </a:r>
          </a:p>
          <a:p>
            <a:pPr lvl="2">
              <a:defRPr sz="1800"/>
            </a:pPr>
            <a:r>
              <a:rPr sz="8400"/>
              <a:t>Body Level Three</a:t>
            </a:r>
          </a:p>
          <a:p>
            <a:pPr lvl="3">
              <a:defRPr sz="1800"/>
            </a:pPr>
            <a:r>
              <a:rPr sz="8400"/>
              <a:t>Body Level Four</a:t>
            </a:r>
          </a:p>
          <a:p>
            <a:pPr lvl="4">
              <a:defRPr sz="1800"/>
            </a:pPr>
            <a:r>
              <a:rPr sz="8400"/>
              <a:t>Body Level Five</a:t>
            </a:r>
          </a:p>
        </p:txBody>
      </p:sp>
      <p:pic>
        <p:nvPicPr>
          <p:cNvPr id="4" name="image2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048000" y="12714145"/>
            <a:ext cx="18288000" cy="1031381"/>
          </a:xfrm>
          <a:prstGeom prst="rect">
            <a:avLst/>
          </a:prstGeom>
          <a:ln w="12700">
            <a:miter lim="400000"/>
          </a:ln>
          <a:effectLst>
            <a:outerShdw blurRad="355600" dist="177800" dir="20777182" rotWithShape="0">
              <a:srgbClr val="000000">
                <a:alpha val="70000"/>
              </a:srgbClr>
            </a:outerShdw>
          </a:effectLst>
        </p:spPr>
      </p:pic>
      <p:sp>
        <p:nvSpPr>
          <p:cNvPr id="5" name="Shape 5"/>
          <p:cNvSpPr/>
          <p:nvPr/>
        </p:nvSpPr>
        <p:spPr>
          <a:xfrm>
            <a:off x="3629952" y="13056149"/>
            <a:ext cx="2693721" cy="347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defRPr sz="2400">
                <a:solidFill>
                  <a:srgbClr val="D7D7D7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D7D7D7"/>
                </a:solidFill>
              </a:rPr>
              <a:t>INTERNAL AUDIENCE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62" r:id="rId5"/>
  </p:sldLayoutIdLst>
  <p:transition spd="med"/>
  <p:txStyles>
    <p:titleStyle>
      <a:lvl1pPr defTabSz="584200">
        <a:defRPr sz="7400" b="1">
          <a:solidFill>
            <a:srgbClr val="176036"/>
          </a:solidFill>
          <a:latin typeface="Exo Regular"/>
          <a:ea typeface="Exo Regular"/>
          <a:cs typeface="Exo Regular"/>
          <a:sym typeface="Exo Regular"/>
        </a:defRPr>
      </a:lvl1pPr>
      <a:lvl2pPr defTabSz="584200">
        <a:defRPr sz="7400" b="1">
          <a:solidFill>
            <a:srgbClr val="176036"/>
          </a:solidFill>
          <a:latin typeface="Exo Regular"/>
          <a:ea typeface="Exo Regular"/>
          <a:cs typeface="Exo Regular"/>
          <a:sym typeface="Exo Regular"/>
        </a:defRPr>
      </a:lvl2pPr>
      <a:lvl3pPr defTabSz="584200">
        <a:defRPr sz="7400" b="1">
          <a:solidFill>
            <a:srgbClr val="176036"/>
          </a:solidFill>
          <a:latin typeface="Exo Regular"/>
          <a:ea typeface="Exo Regular"/>
          <a:cs typeface="Exo Regular"/>
          <a:sym typeface="Exo Regular"/>
        </a:defRPr>
      </a:lvl3pPr>
      <a:lvl4pPr defTabSz="584200">
        <a:defRPr sz="7400" b="1">
          <a:solidFill>
            <a:srgbClr val="176036"/>
          </a:solidFill>
          <a:latin typeface="Exo Regular"/>
          <a:ea typeface="Exo Regular"/>
          <a:cs typeface="Exo Regular"/>
          <a:sym typeface="Exo Regular"/>
        </a:defRPr>
      </a:lvl4pPr>
      <a:lvl5pPr defTabSz="584200">
        <a:defRPr sz="7400" b="1">
          <a:solidFill>
            <a:srgbClr val="176036"/>
          </a:solidFill>
          <a:latin typeface="Exo Regular"/>
          <a:ea typeface="Exo Regular"/>
          <a:cs typeface="Exo Regular"/>
          <a:sym typeface="Exo Regular"/>
        </a:defRPr>
      </a:lvl5pPr>
      <a:lvl6pPr defTabSz="584200">
        <a:defRPr sz="7400" b="1">
          <a:solidFill>
            <a:srgbClr val="176036"/>
          </a:solidFill>
          <a:latin typeface="Exo Regular"/>
          <a:ea typeface="Exo Regular"/>
          <a:cs typeface="Exo Regular"/>
          <a:sym typeface="Exo Regular"/>
        </a:defRPr>
      </a:lvl6pPr>
      <a:lvl7pPr defTabSz="584200">
        <a:defRPr sz="7400" b="1">
          <a:solidFill>
            <a:srgbClr val="176036"/>
          </a:solidFill>
          <a:latin typeface="Exo Regular"/>
          <a:ea typeface="Exo Regular"/>
          <a:cs typeface="Exo Regular"/>
          <a:sym typeface="Exo Regular"/>
        </a:defRPr>
      </a:lvl7pPr>
      <a:lvl8pPr defTabSz="584200">
        <a:defRPr sz="7400" b="1">
          <a:solidFill>
            <a:srgbClr val="176036"/>
          </a:solidFill>
          <a:latin typeface="Exo Regular"/>
          <a:ea typeface="Exo Regular"/>
          <a:cs typeface="Exo Regular"/>
          <a:sym typeface="Exo Regular"/>
        </a:defRPr>
      </a:lvl8pPr>
      <a:lvl9pPr defTabSz="584200">
        <a:defRPr sz="7400" b="1">
          <a:solidFill>
            <a:srgbClr val="176036"/>
          </a:solidFill>
          <a:latin typeface="Exo Regular"/>
          <a:ea typeface="Exo Regular"/>
          <a:cs typeface="Exo Regular"/>
          <a:sym typeface="Exo Regular"/>
        </a:defRPr>
      </a:lvl9pPr>
    </p:titleStyle>
    <p:bodyStyle>
      <a:lvl1pPr defTabSz="584200">
        <a:defRPr sz="8400">
          <a:latin typeface="Exo Regular"/>
          <a:ea typeface="Exo Regular"/>
          <a:cs typeface="Exo Regular"/>
          <a:sym typeface="Exo Regular"/>
        </a:defRPr>
      </a:lvl1pPr>
      <a:lvl2pPr defTabSz="584200">
        <a:defRPr sz="8400">
          <a:latin typeface="Exo Regular"/>
          <a:ea typeface="Exo Regular"/>
          <a:cs typeface="Exo Regular"/>
          <a:sym typeface="Exo Regular"/>
        </a:defRPr>
      </a:lvl2pPr>
      <a:lvl3pPr defTabSz="584200">
        <a:defRPr sz="8400">
          <a:latin typeface="Exo Regular"/>
          <a:ea typeface="Exo Regular"/>
          <a:cs typeface="Exo Regular"/>
          <a:sym typeface="Exo Regular"/>
        </a:defRPr>
      </a:lvl3pPr>
      <a:lvl4pPr defTabSz="584200">
        <a:defRPr sz="8400">
          <a:latin typeface="Exo Regular"/>
          <a:ea typeface="Exo Regular"/>
          <a:cs typeface="Exo Regular"/>
          <a:sym typeface="Exo Regular"/>
        </a:defRPr>
      </a:lvl4pPr>
      <a:lvl5pPr defTabSz="584200">
        <a:defRPr sz="8400">
          <a:latin typeface="Exo Regular"/>
          <a:ea typeface="Exo Regular"/>
          <a:cs typeface="Exo Regular"/>
          <a:sym typeface="Exo Regular"/>
        </a:defRPr>
      </a:lvl5pPr>
      <a:lvl6pPr marL="3259666" indent="-1037166" defTabSz="584200">
        <a:buSzPct val="75000"/>
        <a:buChar char="•"/>
        <a:defRPr sz="8400">
          <a:latin typeface="Exo Regular"/>
          <a:ea typeface="Exo Regular"/>
          <a:cs typeface="Exo Regular"/>
          <a:sym typeface="Exo Regular"/>
        </a:defRPr>
      </a:lvl6pPr>
      <a:lvl7pPr marL="3704166" indent="-1037166" defTabSz="584200">
        <a:buSzPct val="75000"/>
        <a:buChar char="•"/>
        <a:defRPr sz="8400">
          <a:latin typeface="Exo Regular"/>
          <a:ea typeface="Exo Regular"/>
          <a:cs typeface="Exo Regular"/>
          <a:sym typeface="Exo Regular"/>
        </a:defRPr>
      </a:lvl7pPr>
      <a:lvl8pPr marL="4148666" indent="-1037166" defTabSz="584200">
        <a:buSzPct val="75000"/>
        <a:buChar char="•"/>
        <a:defRPr sz="8400">
          <a:latin typeface="Exo Regular"/>
          <a:ea typeface="Exo Regular"/>
          <a:cs typeface="Exo Regular"/>
          <a:sym typeface="Exo Regular"/>
        </a:defRPr>
      </a:lvl8pPr>
      <a:lvl9pPr marL="4593166" indent="-1037166" defTabSz="584200">
        <a:buSzPct val="75000"/>
        <a:buChar char="•"/>
        <a:defRPr sz="8400">
          <a:latin typeface="Exo Regular"/>
          <a:ea typeface="Exo Regular"/>
          <a:cs typeface="Exo Regular"/>
          <a:sym typeface="Exo Regular"/>
        </a:defRPr>
      </a:lvl9pPr>
    </p:bodyStyle>
    <p:otherStyle>
      <a:lvl1pPr algn="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gilentinc.com/Products/Detail.cfm?NavPath=2,400,1228&amp;Prod=NETFPGA-1G-CML" TargetMode="External"/><Relationship Id="rId3" Type="http://schemas.openxmlformats.org/officeDocument/2006/relationships/hyperlink" Target="http://reference.digilentinc.com/sume:sume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netfpga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flickr.com/photos/127815101@N07/15215749963/in/album-72157648969670909/" TargetMode="External"/><Relationship Id="rId4" Type="http://schemas.openxmlformats.org/officeDocument/2006/relationships/hyperlink" Target="https://www.flickr.com/photos/127815101@N07/15836738192/in/album-7215764896967090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381000"/>
            <a:ext cx="56124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NetFPGA</a:t>
            </a:r>
            <a:r>
              <a:rPr lang="en-US" b="1" dirty="0" smtClean="0"/>
              <a:t> SUME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0600" y="7924800"/>
          <a:ext cx="7315200" cy="3200032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3733800"/>
                <a:gridCol w="3581400"/>
              </a:tblGrid>
              <a:tr h="500506"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General</a:t>
                      </a:r>
                      <a:r>
                        <a:rPr lang="en-US" sz="2800" baseline="0" dirty="0" smtClean="0"/>
                        <a:t> Information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 anchor="ctr"/>
                </a:tc>
              </a:tr>
              <a:tr h="576706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Part Number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410-301P-KIT</a:t>
                      </a:r>
                      <a:endParaRPr lang="en-US" sz="2800" dirty="0"/>
                    </a:p>
                  </a:txBody>
                  <a:tcPr anchor="ctr"/>
                </a:tc>
              </a:tr>
              <a:tr h="58014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List Price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$9,750</a:t>
                      </a:r>
                      <a:endParaRPr lang="en-US" sz="2800" baseline="0" dirty="0" smtClean="0"/>
                    </a:p>
                  </a:txBody>
                  <a:tcPr anchor="ctr"/>
                </a:tc>
              </a:tr>
              <a:tr h="58014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Academic Price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$4,995</a:t>
                      </a:r>
                      <a:endParaRPr lang="en-US" sz="2800" dirty="0"/>
                    </a:p>
                  </a:txBody>
                  <a:tcPr anchor="ctr"/>
                </a:tc>
              </a:tr>
              <a:tr h="576706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Distributor Discount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Non-academic</a:t>
                      </a:r>
                      <a:r>
                        <a:rPr lang="en-US" sz="2800" baseline="0" dirty="0" smtClean="0"/>
                        <a:t> - </a:t>
                      </a:r>
                      <a:r>
                        <a:rPr lang="en-US" sz="2800" dirty="0" smtClean="0"/>
                        <a:t>20%</a:t>
                      </a:r>
                    </a:p>
                    <a:p>
                      <a:pPr algn="l"/>
                      <a:r>
                        <a:rPr lang="en-US" sz="2800" dirty="0" smtClean="0"/>
                        <a:t>Academic -</a:t>
                      </a:r>
                      <a:r>
                        <a:rPr lang="en-US" sz="2800" baseline="0" dirty="0" smtClean="0"/>
                        <a:t> 15%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1371600"/>
            <a:ext cx="1760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 High-performance and high-density networking design.</a:t>
            </a:r>
            <a:endParaRPr lang="en-US" sz="3600" dirty="0"/>
          </a:p>
        </p:txBody>
      </p:sp>
      <p:sp>
        <p:nvSpPr>
          <p:cNvPr id="1026" name="AutoShape 2" descr="data:image/jpeg;base64,/9j/4AAQSkZJRgABAQAAAQABAAD/2wCEAAkGBhAQEBUQERIQFBQVGBUUFBYSEhQUFBYYFxYVFxQXFhMXGyYfFxsjGRUWIDAgJScpLCwsFR4xNjAqNSYtLCkBCQoKDgwOFA8PFywcHBwpKSwsKSwpLCwpLCkpLCwsLCksLCksLCksKSwsLCkpLCwsKSwpKSkpLCksLCksLCwsLP/AABEIAJ8BPQMBIgACEQEDEQH/xAAcAAEAAQUBAQAAAAAAAAAAAAAABgECAwUHBAj/xAA/EAACAQMCAwUHAQYEBQUAAAABAhEAAxIEISIxQQUGE1FhByMyQnGBkVIUM6Gx0fByksHhU2KCk/EVJENjov/EABcBAQEBAQAAAAAAAAAAAAAAAAABAgP/xAAXEQEBAQEAAAAAAAAAAAAAAAAAEQES/9oADAMBAAIRAxEAPwDuNKUoFKUoFKUoFKUoFKUoFKUoFKUoFKUoFKUoFKUoFKUoFKUoFQv2n94f2fTCyr4PeO7ZY4W1guxbpJgT5E+VTMmuE97O3m1mre7bZoLC1ZwZMgizBwYGVfi6fOPtNRn7I7/6+yoIuNcU7KGP7RbMRJ8Ta4QRuI8/tUw7K9rVp48W1sSAHsMHDT18NoYDbpNcnLjLbDI8CA5ae9AO7RubjKfoCAOlZb0A8QErKKLogkmM1F63J5DISflP2zR3/szvRo9SYtXkLfoJwuf9tob+FbSvmssyiJuYriBmov2yxAIYlOIAiASx5+fXedkd9NZY/d3nZF3bFxfWNhibb/BB5hTO/wCL0V3ilc17K9rpPDftIxA4jYfFlMTBt3DEkb/FvUt7N77aG/AW8qMeS3QbTH6ZQG+xNWq3tKA0qhSlKBSlKBSlKBSlKBSlKBSlKBSlKBSlKBSla7tXvBptKJvXVU88ebf5Rv8AflQbGlc17Z9q7GV0tuB+t4J+yzj/ABatR2J37v29SLl17jhtnVzzH/L8oI5gD1qwdhpWLS6pLqLcQhlYSCOorLUClKUClKUClKUClKUEU9o/bf7PozbUxcv+6XeCFP7xv8pifNhXFbj88gw5oq3VBA/WBdtbAgywkn4fuJL7Qu3DqtU5Xe2nuLc2vFttE+JkJAGXFv5Bai9kgDK18KAKrWLgZZ+VjaeFENwnEE7dOdY1GVmYAxOKwq5KNRZLHrCwQGEAydiv5x6cAD3cFUHOzcyWemVpoVWU7ECTB9NqgKDyBKAyFJs3CxPEuLwpI2IMfMY8zbdcBh4pSV3Y30Nti7bjG/EEOOgXnHpURcsTyBKy7eGxtOWaSy4NCE8mB3+L7ml1tx4jKW2YtfQ2iWPwkX4xIblwqdwOe0XvsAHyCmHY3feqAN1PiHj4Y5kDYT61S2GiQLi5yzC2/jLA+K3g83I5EBQORoK3F2HiEhTxE3lFxVVTwxd5goQBMcgefOltmAkC4M5Pu38ZIESgDzcjkQFXzirbL5HgK5MR+6JtPECCbLSYcAgyeZ6ncWuFJPwBmhROWnvYieLJPjZSTO42I+4bfsrvNqrH7i6wk4qtp4WPlY6e5M5AeXNuvOpZ2Z7XrqnG+lt94HOxeMbMfDaQ0H/DUAcncMGESqrdQMJ+cLctcpjIZGeH0mhYlTBLIAsZKNTZZmEgkLviwIUyYkE78yqu4dn+0HQ3dmc2WGxF4YgHy8QEp/8AqpDauqwDKQwPIggg/Qivm3TsI92eFOfgXA4HllZaFDKTBG5IP492g7Zv2GLWnZWEu4tObTkxJXBoQ7cQ5zNapX0PSuQ9m+1bVWoW/wCG/KTdU2TB+E+KBg07jZeYqWdne0/S3AviC5ZLcsxkpjnxLMD6xVomVK8mi7UtXlytujqeqsGH5FesGqpSlKBSlKBSlKBSvPrNfasrnddEXzYgfjzNQztn2qWUldMhuN+ppC/5eZ++NBOiY3NRvtn2gaPTyA/iv+m3uP8APy/En0rl/a/evV6r97cOP6F2X8cj95PrWp/v+zWuRLO2faRq78rbIsp/yfF925/jH6VFbjljLEsZmTvv5/X1qzKk1qKumrXUEQeR/v7VTKqZURMvZ13zOnufsmobgbdWPTkM/puA3kSDtNdcr5tuCYIMMDKnyP8AToR5Guqezbvn46DS3jFxdkkzyHwT123U9R6isbgn1KUqBSlKBSlKBUf789ufsmjdlMXLnurfnkwMsPooJ+oHnUgri/tO7xC/qzaDKVsg20U3TbLOSPFZGXeVOI/6Oe+81NREuJJESoxUoTauzIE43NiUY+XIH6VZeKhgbmDMvLx0Nly7DiVbw3bJdxiBuelZLkrs3ybxfXYuRw+8WWhgQPqfPaqAFBE3VWM2Ii+hBPCSom5wGeo2jkKwi5lK4i4XAEOTdAdT0RsxL9WB5dOXWiBgOVwAy7C0wvJAMsmBm5wmCIA2FU06yYULkSWcadsT5srWPWQwk9OnWkZmAbZZyOU2LuI+Biq7NIAUyev2oqukSdlwLudxZJstyHxWSSYZTvkeZJPnVGCsflyaAJysXsRMNKfEQTBkj4qOZBzyEyqrftg4qu7AXLUKpVjkCSTv571fcyjaQPgUFRqLMncyFiAy+Z2K/ki24zQQwaJKKl5A4H6wLlnYdXBJJ228xfJAOJJUAAbDUWciNiVEQrCAd44fucdqAJt7qoAVrFzITsATaaEUqTiQATHpuLtp5BioJbE+FcJO7LDQpMcQ/wAW3mQtsQBwQVQRNi5O/rZeEVlO20mD6VfAJ3AYrkzQTackgsw4oUyOIfUH1rHdO48RkJHETqLZQ5H4SNRGMNJBxU7gVkYHEZZKrcU3B4qBVMj3hlpQgb+Qn1AUutJHiMpOzFtQmG5+AjUAYweRxU7gczVWEqMsgGM+8HiqFUyD4hlgVIG8cgefMUVWiVDjIn90/ioRAyTF5eGEEBQNyaojiSUK5GADbmzcjeGa00kyAwP258wFQWgkBwGJEWn8ZCvVMXm5DCCAoG5NVS4NyjAHYTaPhtBniay8khgGB9fPmMV0rJnAN8Azy096FO8MklyjSeYBH8fZptOz3FtkPsYh/DMTE4su5Uwp3M/yAdG9nilLQUdTkfUn/aB9q6Jb5VGe6nZ+CCpQBXRpWlKsuXVUFmIAHMkwB9SaC+lRPtv2kaTTghCbrchjss+WXX/pBqB9te0PWamVVvCQ9E2P3IMn8x6VYOpdr96tJpQfFurkPlXib7j5fvFQPtn2q3XldMgtj9Tbt/HYfg/WoE79SZ9T/cCvYnZr8Jue6RmCZ3NlUnIDIcwJRhMRwN+kxYLdb2jdvNnduO7HzJ/16enKvPNSn/0TS6Vx49y2+Lo5V87btbJghbW6sVdCpEtILTjjvHXFtlxspdZll2Zl4goG+SqSAB+rYbTtWh5yaplW10Xdm9cui1wZi4qXbQcC+ikrk4tts64tMqW6VrtfYCX7tlMmwu3La9WOLlV2A3JgchQY8q9ekvadLbvdRrlxY8O2XZLbAgyWKDIkEDbJZB57RQ6J9PFy/YyQllCs7KMgARkUMxvyBE4sJBBrwXruTFoVZJOKghRPQAkwPvUGz7x6RbGrvWkEKrcImYDAMBPlDVrcqya/tF77+JcgtiikgRlgoQFvNoUSfSvLlQZMqWtQ1txdtzkscjBIBmJ6EHcHofqaxFqpnQd37ld7E11gEkeIoGQ5ZDlkB032I6GpHXzl2F29c0V8XkaBMt5DzJ/5SNj+eld+7E7Zt6uyLqddmWd1bqD/AF6iKzo99KUqBSlKDT97e3Bo9JcvbZxjbB6u2y7dY5n0U1wW9cYMcjcGMEhwt221xhKv7uWEg4nIjcnrtU39qfbxuajwEJw04liLbXV8Z/hzVflAKrM/M1QHT215Kq4qC7/szR1OamwOEFSCQCSRMelY1GS2ABADBQC7+Ac1iTINkbypExPKB6DHbt5mF8NrhOTiy/gvkBsGtA4ww/U0bVkA8RseBnYhmgm1cBAAWQISGG25jh/GK62Sw5OLdNRbDKtsbwLywilTG5JO81EZGYNsTOUQLy4sqD4SHQBJUgKevFvHI1vM2JDZ4ksgW7bF62ANrihlgLIlgSfKrizAEjIDLBY9/ZmOPnAUMoJ+scuVWW4jO1MIFVX090ED9Lm3chAVbhOIJ2oK6diAXtnhWAjWXF23PyNg8KB8pCjaPvVoUDdVkIpHumCXByBGFyEyQ7jbqfvftO4VigJMg2bpPzrk0AnbIQB8W0Dc23zAXxWEiHLalMRJEW2GoiIO4ML5fcKP8Q8RkLLuTeQ23LEZcN47EON4Uc4q+5AHGSoMMTeGawDwHxTvIIg+gn1oshRPiKGlmg+MmMyVlpuHEgRAGw69KopMlAQWMTYYAHbcG20tDr5dW+9BYoYAQLi5yT4b+MkfMgDy8HYgKB1ilsyZTHJiBNk+ExHyu1piSQwUg+p68xZwkkjw8mhRAfTXyo2DECWdlOxmAR6VluPGzdJVUvDHc/GqvbknlkJPT8BjuMuR+DL4FDZaa8QDuQVlrhViT0BA8ueVgQYYHhkBbyhlLNGSh7cmGABBY8x9hQll294FWNmUX7RYjhYhOIAghTkeZ61bZAAxUcKgs3gNkIEyDZ5AqQ22/PqdgFwlQAGcKIPIai0SdkcqvH1xaT1qQ9yuywzghVAHRFxUecL0E1G0gmAbZaSX8NmtsGPR7K8OLTluTuK6p3G7KxQGKuLibdm6fFQK9tWW1gVfW1YdRcgTXJe+ervNqCru7IeK2CeERzUDlI/iD13rrl1JFQXvn3d8RSRsRup8iOR/v1oOMnW561yZxQG2kk7GRPPqTP8ACtkWrw9t6FlY3QIMxdXyb9X0O35HnVdJqshvzH8f7/vnW8Gx0+ra22SmDuDsGBB2IKsCCCOhEVutR25qri3r1m1ha8Vnd1QuFNxshlmWCHhUyoAyUEQTvG8qkfdHtIW7eqBa6MUt6hRaKBj4T4OvvFZYZb0EEGROxoK6fslXS1d8LWa17wMiyRbCMsK6O7B2LrwmWwWGUyRy9up1JF+/2U9xUtlgllkRbKrcAlPFCAZq+WDlp3hhAFaq/wBu6Y2rqW7L201AIuadXm0jrxWbtq5zG/C1srBB5gACtc+u1OpRLTM91VZVQuAxUucVU3mEqpJgAtj+KDaDXJ7k6kFdRo71lSCstctW7oJQxt4loqYJIBUgSSBXm7U7fu6tnVkW7k7tbZrc6hEyLBA6GWUL0bIDpFeaz2ZDHxjiUJFxCSrKGU+FcL4sPCa6UUuMoDA8iDXt1Gus2FC2ys4W87cyXLT4tu9dte7ur4dxx5q6KVAB4Q1+ts3sEu3TIbZCbisYgHkCSJn88/XxFqxswnaY6SZMdJIAk+sD6CrS9BlLVTKsJeqZUGUvVM6xZVQtQZC9SfuF3wfRXghk224Y8x+n6jmv3FRLOrWM0H1LptSlxFuIQysAVI6g1lrkHsw79+Gf2W+3CeRPQnbP0BOzeR3611+sBWu7wdsLpNNc1Db4Lwj9THZF+7ECtgTXKvax3mRr1vRyxW2BduqhXMlpVIB22GR323HlU0QK9eN24XJ8QjK7da1dOZJJzV7ZhJB4t558ulWAZkKxW45IY+IAjgjZDkITccP261cB4mKs6XHJyY3QFdSPgPiCEEgwYHIdell5pQFslV52vp4qC2PiUXdlUqSPOJrDKl1slh5CvPDqLYuItsbsouiEUqY3M86yWi27rku+KNbbxrUjrFzZQygmAKohbe4mS7hEezcF23I+aLmyhhMhV8utFI3ZQGCwoa2fDuDcAmLkSUY8o6GgooXdkGQQBQ1l8WHQHG5wyjGNh0NW3CC4L4OUk++Q2bhciWVbxG+SgEYr16Del0w4zKFlk+/Q2nNwgmFvEbhl34V6+lZPhUBi6AgMxue8t4zwnxGlziw9Nh9DQGMAB2K8nZrwySPkbxTvsQR9hy2JpbVgAQt1M5Y+G3ioR89vFpudQQAB6URG5qHUuST4DBlOwyTBgXIaQQFHOattlWJK+GWbEKbYbT3SvyOV+JjsQZgHlQVSCSUxLMVGVo+E5G+LG2ZYyFI+p68xS8yyQcMjwKLgbT3YB4gpXiYoxJ6CB+brzRscZEqqXgbbTt4iqySTBGQ/w1Ulk4ZuqFHJ1F60WjhchOPeQpyYbnzoKsSvC2UDbC8guWyx6TbMhXAAljz5j5aovCIHiBAMibfvk8lY2llgVMggnrv6LSACFBCgFm/ZzkAATkPAHIqQTH/irF42xHhu85N4bG1cmNptAhcXH6m+XegadASFUITuzixcwYHmymxsgmSwyPSr/i2JDMxEZ+7eOSmVhNwAp6fyozBtmOUwFF9BkFB2i4kICuw6mGEx1rcmCCGAkpjcX9oteVxQ6wFBGTAn8DlQe/sXStdvKD4kA7LcKMyAfLKbEAz5867V3f0WCCuddw+ypIaPp9K6xpbWKit4uM9KUqqV5NdpQ6xXrqhFByLvn3eKMbqrIiHWPiTeR6kSSPuOtcy1OnNi5sZRuK23OR5HziY+kGvpPtnswXFO1ca7093/AA2Ns7I5lDHwP/Q/6kdRVwRxLsiaFq8VtmRijCCNiP7/AD6j7VnzrQ3/AGHptOyNdubm01kslwqltlZ3BCuTBaAOFwqzsWg7ee/2ljbNvxfFzW4p8NP2e2pLWGt3Agtr7ybXFtEYgHma05at6Oz9NbVW8S1dzW3cTxWNpWXJ1vARcRUcEBQHuDe3ckDhkPLe1+p1VzdmZmN1gC8KoPHcVWduG2AJxJgAV69F2Chg3bo3Fxcbc5LdQW28IkqcnwZ+EDdkxB3msz947WnONlrt021tpaLGbavbTwxcQn4TBbLFIuEscgrla0Gu7SuXjxnbg4QWK+7TBCciSzBdsmJO53oK6uybdxrZKkoxUlTKkgxIPlWEvWLKqF6DJlVMqxF6oWoMpeqF6xFqplQZM6oWrHlVuVBnt6hlYMpgjcf7jqK7h7M++66m2NPcPGuySd9huhPUgbg9R9K4PlXr7L7VbT3BcUkREwYO24IPmDuKmj6pcVGu8fdi3qlxuIjjoGUNHqJ5Vl7l96019gGR4igZR8wPJwPI9R0P2qQlayOK9rezAgHwncAzwP722fqG4o9AwqO6nsTXadi2DkyIey2UeZFm5sgPXGSa+h30qnpXg1PYqN0FSJHzwmrt5CUh1GICzavxJhiHj4Ty28451mZgYya25WWPjp4bG5BkC+eYYE/CvM12DtfuLZvKVe2jDyZQR+DUO7S9mJSTZe4nXEnxE9OF5IHopFSERGMFhjctqeNsz4iYzIm40vwn6bCfKgDc1UjM87DDHbmpRpchx5DmT9a9Wq7u63TzwFgTJawQrGfiBt3NgD6Ma1p1K5lXCrcPANn092BJBn4rhHpsfptUiMogksuBLQqsofTXsd8WI3dmUyDyBHpzyXXCmGI2lRbvjCW2zRWUEmYBEzy+1WNeA+ZSOSpfGAZyIZFdZZpAEHfr9BcJQBT4qKFBP/y22n4HwUm4SNwZI5/eoqsFBE3VVQDyF62SfgfBZfrByI5/eqWLQEBUA5sw07QBzzU6ddtjxCT0j622bPIKqySzMNOSu/N1OnX6giT06dRIc45I7MRAM2b2I/dvgvoApkjn9qIrObY+7ZmIJ3Nm6IgI2C7EEDEyY/lV1zdTmTHwhNQivCj4gHtwqlDLAkk7j61bcYkENlElRbvotwAfOoa3wjeWEk8vuLxKzjkAoULj/wC4tZH4GKDZFOwPlv8AUhcWK7jIRsNjqLOceQgKrD8Efm3RWAzKqYEbKDbusykeTWtlVl5bedWWkUngCkKpk6e4MgPmVrTe7Vk5gb8+R5VIe6mja9eyYlj1JAknqSBtNXB0buh2bgg2qXKK8HZWmxQCthW2ilKUClKUFrrIqJd6+763kYETIqX1h1FkMIoPnHt7shwTsfFt9Y3uJ0Ij5h/XzFaS3dkf3/cV2Pvp3bJ94gh13U/zB9D/AL9K5P2to8G8VQQjEhlPyN1U+W/8ftVweYvQ3TAEmBMCdhMTA6TA/FYiatyrQy5VaWrHlVMqDIWqmVY8qplQZC1UyrHlVMqDIWq3KrMqpNBflTKrBJqx7yj1+n9f/NQZZrDqrsL0k7c+Vemx2feuDKBbTqz8Ij77n+VSHsTucXIKWy5/XeBW2PVbXNtx128jSjY9ydZc0duzcQlWALkNsONixVh5QYNd27G7YTVWUvJsHEifwd+okc+tc+7B7iCQ96brDfjHAD6W+XPqZPrXRNFp8RFZHspSlBQrWJ9MD0rNSg1mo7GRugrQdq9ybN1SrIrA8wwBH4NTKqFaDjnaPsvCb2GuWvRTkm3TBpAH+GKjGo7r6zTTFtXWSzeAfCZieeVtjB/zV9DPpweleLUdkI3QVIR86PqQThdAVyceMPpnAX4SsfGRy2MGazs8iMjBELbvorLv+8UBOh57k8vKTXZ+0+5lq4CCikHmCAR+KhvaPsvVZNhrlr0Q8P8A22lR9gKnKRDIKCBmgXHdffW5P7t/DXkNwp/s1ZbUMeFVbHJm/Z7mLDc5obMhB1YSTvXt1fdLWaeIRbiiT7omyxnnNucXM+ZFau9q4IW+uLSN76eGwIELgVGLGBjseXptUiPSTn8TB2kHjUC6IEKwxAXccJjyPrXTO4nZUKGIqBdiaZr9xf3uI3C3CpK+gK7RMkfWu0d3dBgg2q4uN3aSBV9BStKUpSgUpSgUpSg8HaWiDqRFci74dgeEzPjNt9ro9Ojj1HX0+ldrYVoO3+yBcQ7UHzjq9IbTm23LmreY6H/Q/SvKxqYd4uwSjGyduZsMennbJ8oG3p/hqJXEJmRDLsQee3+orQxFqplVk0mguyplVk0pRdNUmmPU7DzP971RXk4opZjygEn7Ab1KLgDVpugbDiP8P962FnsJyQLzYk8raDO4emyLMDcb7x1ipd2H3Hut8CeCD8xh7x+5lU/iPSghlrsi64BuEWlPIN8R9BbG5P13qUdh9yrjEG3ax/8AsvjJunw2hGO07mCPI10nsL2f2rRyxljzZiWY9YyO8b8uVS/R9jog5CoIL2J7PEUh7k3HHzXIJH0EQv2Aqa6HsJEHIVtUsgVkoMVvTgVlilKBSlKBSlKBSlKBSlKChFY3sA9Ky0oNdqOyUboK02u7oWnkFQQehEipVVCKCHdidx7GmJNq2qZRIUQNpjbkOZ5VLNPZxEVlxqtApSlApSlApSlApSlAqy7bkVfSggnfLu2LqHaDzBHMEbgj71x/trQMCXiLlva6AIkdHA8o/p8pr6S1mmDAiuXd9e7rKfGtjiWZA+deq/09fqaDj+oQCDtxdP51iitv2p3ca4Q9llxI4UaVjzAMfwMRXh0vYOqDEYEbEBslx+szNVYwFY5mP5/iq2Fe4cbSFj9J/PQfetx2b3bDmBlfadxb2tgz81w89+g39KnHY3cC64HikIv/AA7MovTm/wATbz+kb7iiIBpe75ZouF7j/wDDs8TecM52T7wPWpr2H3FvOIIWyn6be7n/ABXSPLyG3nXR+xu5tqyoVUVQOgAAqR6fs9V5CoIl2F3FtWRwoBO5PMsfNmO7H1NSnS9lqg5V7lQCrqCxbYFX0pQKUpQKUpQKUpQKUpQKUpQKUpQKUpQKUpQKUpQKUpQKUpQKUpQKUpQKUpQUIrWdq9mi4pEVtKoVmg45213N1Fu6Tp0Rg5lg7FQp6sIBmRzHmPUmsnZ3s6a4QdQxuD9AGNr/ACTxf9RNdYfSKelXJpwOlBH+y+61u2AAoEeQre2NEq9K9AFVoKBarSlApSlApSlApSlApSlApSlApSlApSlApSlApSlApSlApSlApSlApS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wgHBgkIBwgKCgkLDSAPDQwMGRsUFRAWICklLSwdHyUrMjIsJDIxJyQrKz0xNDQsOTouLyU4ODgtPTQwMzABCgoKDQwNGg8PGjclHyQ3Nzc4NzQ3Nzc3NDU3NDQ3NDQ0NDQ0NzQ0NDQ1Nzg0ODQ0Nzc3LDQ0NzQ3Nzc3NDQ3LP/AABEIAE0ATAMBIgACEQEDEQH/xAAbAAADAAMBAQAAAAAAAAAAAAAFBgcAAwQCCP/EADcQAAEDAgQDBgQFAwUAAAAAAAECAwQFEQAGEiExQVETFCJhcYEHFTKRI0JSobEWJMEzRGKSsv/EABkBAQEAAwEAAAAAAAAAAAAAAAMEAQIFAP/EACgRAAICAQMDAwQDAAAAAAAAAAECAAMRBBIhEzFBscHwFDJhcSJRUv/aAAwDAQACEQMRAD8AuOMxmEDNuZozsFx155SaRcobbaNnKiocQk8m+RPP047ohc4E1ZgBD07NDQDopaESUsmz0txQbjNHoV8z5C+Eyp59jBRS5WZUk8C3TEBpH/dVz9rYUMwu1OrUqPV31sfL0O9i1DjH8OJbgFAcCcbqzAFYj0OfS4zTXe090caaFkNvJ5+VxvfHQTTouMwDYx7Qs/mxbUNqaul1QxHlFLTzk1zxkdLHljexnDsAy6/Hr8MPp1MuNvd4QtPM2Xe9sLEh1tzI8OOHWu3YqCyWtSdWlQ4242vzwT76yrLEuO4+lMmiLSuIpkjxpdGggEdFG5whrX+vM13GPVEziuWoJhzI1V2/0FDu8m3kD4VexGGylVaHVULMVw9o0dLrLg0uNHopJ3GIHQaTHnUasTZJU2YaWzHdvoAWpRHE8evXpg5Q803nNRqnPSJLHgiVhF7gfodvYrQfPhx88BbpVOdvj5895utp8y3YzAqh1b5gHY8hKWp8e3btA3FjwWk80q5H1HLBXEBBBwZQDmLecJqewFOU8WWXWy7NeGxbjJ+q3mr6R6nEtajSM3y5NQWYjLASY8OM66lvsE28JSOdufU+mDfxFqZ7lUFJVZc2Z3Ucj2LPEehXfCW9TKP/AEwif8zQuqKd0qgm1wnr19+GOnp69qZ8mS2NkwlDiVfKLherNPCqXMBYks60LS+LHYWJ3B3vywKp7VUrDppNHbkKZdc191QSUJvzWeluZwx5ZybUM1OMyZLRgU1KRqct4pChtqSD1HP+cV6iUWn0OII1NjpaR+Y8VLPUnnj1uoWv8tPLWW/UnSPhEo01JVU9M+11AJu0PLr74Ta5lCvUAlUqEtbA/wBxHu4j3tuPcY+g5EliM0t2Q8202hOpa3CEhI6knhgY3meiSI0p6LUo0lEZrtXQyoLIR1FuIPI8MTJrbAeeYppU9pCna+qTQJdPfQpT8iQh0vA+EpRfw6eA43288eagaH8gp4gh/wCa6v7vXfRax4cuNv3w+5yZpMiKuTLy05DkImNx3llQQUJdtZzwXChc29cDGcsIi5mi0pUSOkyYrkhgOgqUpTawNBJPNG/2w41dQGcGH0mnjIlddcaQ1crn0pBcYtxfi/nZPW2yh6euLJHfbksNvsqC23EhSVDgQcTihsrgZilZYngdv3xE2C6AGy9G/MnwgA6bWI53w15dktQWJdOkOpR3OUppvWQLtmyk/YKt7YltcWksoiqCvBk2qlKk5jZy3GYlRG35Edb+h1R1qUtRUTYAmw6mw88estUmgUeuUtjMKH3ZFQKhDVISG2O0SbaFC5Oq+wvztgyofKv6Sl7AU+quUx9Y/SsqQB99JwbzFl+HWku06eylLTkhSG3k2C2StOoLT0IWn98Zs1DjKA4Ewta9zMkV6rorNGpqhDjN1HtWStsFZadbSogC9gRtfgMaMrT5taYRErT7yapBmuRZrbZKEruhRBsORFiMLkz5xFpEVVXZW9VKHXm1lbKSpUpo2utIFybo4+YVh1XQl/1xDzDCJEd+KW5aeGpQ+hRB8iocOeJosVvh8iLNcXTJ0V1yfCafivTXUq/uEhekpKzsu40qty2wCyoI1RqlPo9aS7HbapUmkpc5TNKrFNxwICSQOZ39XlrLFZRMroYkwosWoyw82qyluNCyQoDgBqCfO1+ePFUyMpUeWuGtuVJeqHzBtMlSmgy7w8CkbjYb8b49PRYnxa/EolTy/VZ7dUp8imLmUubwcSpgpUEL+438vsarVQExnI+ZIKXpZbk6HUxEqeUG3EELNk3OxAv64CGtVnJpUvMOVkGGfwu8JWXG0pUR4QdwkE24hNzbG6tfEnvNM0USKuOnRd0DYoF7bkbJF9ttz5Y3qQ2NtES2pq06h5H4MO58nRYlcy7WESoraoD6w+XF2V2a0i6NIuongbW2tva+FL4jVQfP25MBw9jLiofB3F73F7egGEiXIemOFx5RWs7DyvyGKBXMszKrLaTFQXEwYzcVSh+oJCj/AOsdFKEoYEmRFy4jLmthpliuwZELvbUhAqDLQUUHUmwUUkbgpsFe+J3IzvVH4wZKGFjtQ8XHgXFlY4Kvw25YtWYqe/Miofgae/xF9rH17JWeaFeSht++I3VaLToFUZqbzEpVAfcOttvZyO5zZX0sdvTh5lpum33DJm1m4dpzqzRmdAZqEmZJUy8r8NavClRTyBFuGG2gfFFQKGqqgK5ajZJ+/D76fXABVYVm3sKLHp3YvyXkpFlXajMo38Atttck88A63RV059ju61yI0vUYqikpWsA2+nz5dfLFJrrf+LjBhbmHIMv1KrtOqyf7OSkuWuWl+FY9j/I2x5rtdg0SP2ktzxkXQ0m2pVufkPM2GPnpiVNpb6U/iNqbN+zcBFvbiPa2OqU/Vq9MZjlt1x54hKG1E3cI6k8f8YD6Ibs54idY47czr+I2dJNfgSI4Notx4R9PEcOvqfYDHVkpLUNgy2K7FZfeTokQnWVu3bvsTYH+CBzwCqsB7L6Yk2osxZcVxy+gHWhYSoBSFcLEYKVumUhBS9Q5LzckrSE08grUSrcFtY4j/O18ZKJ1gq9se8dXP0rA/wCh6GEG4lOqeaorUeNGZai3kzpEYnsltpsbgH6ehHU4reV460UvvEhGl+Y6qS4k8U6uA9k2HthKyll54uLhSVFyS6pL1Yf46QN0RweZ5q8tuYxTQLCw4YDU2Zwoh1r5mYXcwUFUgvSqe004t5OmVDe2alp6H9Kuivv5MWMxMrFTkRCMyMNUeZSJMt7LbKnkOJCZMF7wzYybglI/UDa1xe4wOjVhT2a6xOd7ZuU7EeFPbk+FTbpHhSL8Da9vP1xaqlSYVTSnvbIUtH0OpJStHoobjC5X6AtmE689JZnsNp1dlUWkuk+WoFJ+98WpqA33DmCayO0nYegRarlONOcQtUMDvyleIIKjcBR522v0xwV2PKhw25Mie4qQ1UVpbZXbwfm1pN7kHbljfJqeX2nShzKsckHfsnVoH23wdymin1iWlmnUamwVW2deQqQoW6XIxSTtG4j0hYzxOLMDy8603ulOo5lOKaCxII7BEN0kaiVnZaSd/Xrg3lHLTjegU54yJSUdm7V1j8KOn9EcH6j/AMuA/bDqzllhYT8zkvTgncNLshkHyQmw+98G0IShIQhISkCwA2Axz3tXOVlalthQ9icznpsCPTYiI0VGlCdyTuVE8STzJx1YzGYnJzM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48800" y="2971800"/>
            <a:ext cx="13411200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/>
            <a:r>
              <a:rPr lang="en-US" sz="4400" b="1" dirty="0" smtClean="0"/>
              <a:t>Why SUME?</a:t>
            </a:r>
            <a:endParaRPr lang="en-US" sz="4400" dirty="0" smtClean="0"/>
          </a:p>
          <a:p>
            <a:pPr marL="742950" indent="-742950" algn="l"/>
            <a:endParaRPr lang="en-US" sz="1100" dirty="0" smtClean="0"/>
          </a:p>
          <a:p>
            <a:pPr marL="742950" indent="-742950" algn="l"/>
            <a:endParaRPr lang="en-US" sz="1100" dirty="0" smtClean="0"/>
          </a:p>
          <a:p>
            <a:pPr marL="742950" indent="-742950" algn="l"/>
            <a:r>
              <a:rPr lang="en-US" sz="2800" dirty="0" smtClean="0"/>
              <a:t>The </a:t>
            </a:r>
            <a:r>
              <a:rPr lang="en-US" sz="2800" dirty="0" err="1" smtClean="0"/>
              <a:t>NetFPGA</a:t>
            </a:r>
            <a:r>
              <a:rPr lang="en-US" sz="2800" dirty="0" smtClean="0"/>
              <a:t>-SUME board is the ideal platform for high-performance and </a:t>
            </a:r>
            <a:r>
              <a:rPr lang="en-US" sz="2800" dirty="0" smtClean="0"/>
              <a:t>high</a:t>
            </a:r>
          </a:p>
          <a:p>
            <a:pPr marL="742950" indent="-742950" algn="l"/>
            <a:r>
              <a:rPr lang="en-US" sz="2800" dirty="0" smtClean="0"/>
              <a:t>density </a:t>
            </a:r>
            <a:r>
              <a:rPr lang="en-US" sz="2800" dirty="0" smtClean="0"/>
              <a:t>networking design. A collaborative effort between Digilent, the University </a:t>
            </a:r>
            <a:r>
              <a:rPr lang="en-US" sz="2800" dirty="0" smtClean="0"/>
              <a:t>of</a:t>
            </a:r>
          </a:p>
          <a:p>
            <a:pPr marL="742950" indent="-742950" algn="l"/>
            <a:r>
              <a:rPr lang="en-US" sz="2800" dirty="0" smtClean="0"/>
              <a:t>Cambridge </a:t>
            </a:r>
            <a:r>
              <a:rPr lang="en-US" sz="2800" dirty="0" smtClean="0"/>
              <a:t>and Stanford University, the </a:t>
            </a:r>
            <a:r>
              <a:rPr lang="en-US" sz="2800" dirty="0" err="1" smtClean="0"/>
              <a:t>NetFPGA</a:t>
            </a:r>
            <a:r>
              <a:rPr lang="en-US" sz="2800" dirty="0" smtClean="0"/>
              <a:t>-SUME has everything you </a:t>
            </a:r>
            <a:r>
              <a:rPr lang="en-US" sz="2800" dirty="0" smtClean="0"/>
              <a:t>need</a:t>
            </a:r>
          </a:p>
          <a:p>
            <a:pPr marL="742950" indent="-742950" algn="l"/>
            <a:r>
              <a:rPr lang="en-US" sz="2800" dirty="0" smtClean="0"/>
              <a:t>to </a:t>
            </a:r>
            <a:r>
              <a:rPr lang="en-US" sz="2800" dirty="0" smtClean="0"/>
              <a:t>conduct cutting edge research and development of state-of-the-art </a:t>
            </a:r>
            <a:r>
              <a:rPr lang="en-US" sz="2800" dirty="0" smtClean="0"/>
              <a:t>networking</a:t>
            </a:r>
          </a:p>
          <a:p>
            <a:pPr marL="742950" indent="-742950" algn="l"/>
            <a:r>
              <a:rPr lang="en-US" sz="2800" dirty="0" smtClean="0"/>
              <a:t>systems</a:t>
            </a:r>
            <a:r>
              <a:rPr lang="en-US" sz="2800" dirty="0" smtClean="0"/>
              <a:t>. </a:t>
            </a:r>
            <a:endParaRPr lang="en-US" sz="2800" dirty="0" smtClean="0"/>
          </a:p>
          <a:p>
            <a:pPr marL="742950" indent="-742950" algn="l"/>
            <a:endParaRPr lang="en-US" sz="2800" dirty="0" smtClean="0"/>
          </a:p>
          <a:p>
            <a:pPr marL="742950" indent="-742950" algn="l"/>
            <a:r>
              <a:rPr lang="en-US" sz="2800" dirty="0" smtClean="0"/>
              <a:t>The </a:t>
            </a:r>
            <a:r>
              <a:rPr lang="en-US" sz="2800" dirty="0" err="1" smtClean="0"/>
              <a:t>NetFPGA</a:t>
            </a:r>
            <a:r>
              <a:rPr lang="en-US" sz="2800" dirty="0" smtClean="0"/>
              <a:t>-SUME is an amazingly advanced board that features one of </a:t>
            </a:r>
            <a:r>
              <a:rPr lang="en-US" sz="2800" dirty="0" smtClean="0"/>
              <a:t>the</a:t>
            </a:r>
          </a:p>
          <a:p>
            <a:pPr marL="742950" indent="-742950" algn="l"/>
            <a:r>
              <a:rPr lang="en-US" sz="2800" dirty="0" smtClean="0"/>
              <a:t>largest </a:t>
            </a:r>
            <a:r>
              <a:rPr lang="en-US" sz="2800" dirty="0" smtClean="0"/>
              <a:t>and most complex FPGA’s ever produced, a Xilinx Virtex-7 690T </a:t>
            </a:r>
            <a:r>
              <a:rPr lang="en-US" sz="2800" dirty="0" smtClean="0"/>
              <a:t>supporting</a:t>
            </a:r>
          </a:p>
          <a:p>
            <a:pPr marL="742950" indent="-742950" algn="l"/>
            <a:r>
              <a:rPr lang="en-US" sz="2800" dirty="0" smtClean="0"/>
              <a:t>thirty </a:t>
            </a:r>
            <a:r>
              <a:rPr lang="en-US" sz="2800" dirty="0" smtClean="0"/>
              <a:t>13.1 GHz GTH </a:t>
            </a:r>
            <a:r>
              <a:rPr lang="en-US" sz="2800" dirty="0" err="1" smtClean="0"/>
              <a:t>transceivers.Four</a:t>
            </a:r>
            <a:r>
              <a:rPr lang="en-US" sz="2800" dirty="0" smtClean="0"/>
              <a:t> SFP+ 10Gb/s ports, five independent </a:t>
            </a:r>
            <a:r>
              <a:rPr lang="en-US" sz="2800" dirty="0" smtClean="0"/>
              <a:t>high</a:t>
            </a:r>
          </a:p>
          <a:p>
            <a:pPr marL="742950" indent="-742950" algn="l"/>
            <a:r>
              <a:rPr lang="en-US" sz="2800" dirty="0" smtClean="0"/>
              <a:t>speed </a:t>
            </a:r>
            <a:r>
              <a:rPr lang="en-US" sz="2800" dirty="0" smtClean="0"/>
              <a:t>memory banks built from both 500MHzQDRII+ &amp; 1866MT/s DDR3 </a:t>
            </a:r>
            <a:r>
              <a:rPr lang="en-US" sz="2800" dirty="0" err="1" smtClean="0"/>
              <a:t>SoDIMM</a:t>
            </a:r>
            <a:endParaRPr lang="en-US" sz="2800" dirty="0" smtClean="0"/>
          </a:p>
          <a:p>
            <a:pPr marL="742950" indent="-742950" algn="l"/>
            <a:r>
              <a:rPr lang="en-US" sz="2800" dirty="0" smtClean="0"/>
              <a:t>devices</a:t>
            </a:r>
            <a:r>
              <a:rPr lang="en-US" sz="2800" dirty="0" smtClean="0"/>
              <a:t>, and an eight-lane third generation </a:t>
            </a:r>
            <a:r>
              <a:rPr lang="en-US" sz="2800" dirty="0" err="1" smtClean="0"/>
              <a:t>PCIe</a:t>
            </a:r>
            <a:r>
              <a:rPr lang="en-US" sz="2800" dirty="0" smtClean="0"/>
              <a:t> offer incredible throughput </a:t>
            </a:r>
            <a:r>
              <a:rPr lang="en-US" sz="2800" dirty="0" smtClean="0"/>
              <a:t>and</a:t>
            </a:r>
          </a:p>
          <a:p>
            <a:pPr marL="742950" indent="-742950" algn="l"/>
            <a:r>
              <a:rPr lang="en-US" sz="2800" dirty="0" smtClean="0"/>
              <a:t>can </a:t>
            </a:r>
            <a:r>
              <a:rPr lang="en-US" sz="2800" dirty="0" smtClean="0"/>
              <a:t>sustain a large number of high-speed data streams to the FPGA fabric </a:t>
            </a:r>
            <a:r>
              <a:rPr lang="en-US" sz="2800" dirty="0" smtClean="0"/>
              <a:t>and</a:t>
            </a:r>
          </a:p>
          <a:p>
            <a:pPr marL="742950" indent="-742950" algn="l"/>
            <a:r>
              <a:rPr lang="en-US" sz="2800" dirty="0" smtClean="0"/>
              <a:t>memory </a:t>
            </a:r>
            <a:r>
              <a:rPr lang="en-US" sz="2800" dirty="0" smtClean="0"/>
              <a:t>devices. Other features include the presentation of twenty transceivers </a:t>
            </a:r>
            <a:r>
              <a:rPr lang="en-US" sz="2800" dirty="0" smtClean="0"/>
              <a:t>in</a:t>
            </a:r>
          </a:p>
          <a:p>
            <a:pPr marL="742950" indent="-742950" algn="l"/>
            <a:r>
              <a:rPr lang="en-US" sz="2800" dirty="0" smtClean="0"/>
              <a:t>total </a:t>
            </a:r>
            <a:r>
              <a:rPr lang="en-US" sz="2800" dirty="0" smtClean="0"/>
              <a:t>on FMC and QTH expansion connectors, and SATA ports. </a:t>
            </a:r>
            <a:r>
              <a:rPr lang="en-US" sz="2800" dirty="0" smtClean="0"/>
              <a:t>This </a:t>
            </a:r>
            <a:r>
              <a:rPr lang="en-US" sz="2800" dirty="0" smtClean="0"/>
              <a:t>board </a:t>
            </a:r>
            <a:r>
              <a:rPr lang="en-US" sz="2800" dirty="0" smtClean="0"/>
              <a:t>can</a:t>
            </a:r>
          </a:p>
          <a:p>
            <a:pPr marL="742950" indent="-742950" algn="l"/>
            <a:r>
              <a:rPr lang="en-US" sz="2800" dirty="0" smtClean="0"/>
              <a:t>manipulate and </a:t>
            </a:r>
            <a:r>
              <a:rPr lang="en-US" sz="2800" dirty="0" smtClean="0"/>
              <a:t>process data on-board, or stream it over the 8x Gen.3 </a:t>
            </a:r>
            <a:r>
              <a:rPr lang="en-US" sz="2800" dirty="0" err="1" smtClean="0"/>
              <a:t>PCIe</a:t>
            </a:r>
            <a:endParaRPr lang="en-US" sz="2800" dirty="0" smtClean="0"/>
          </a:p>
          <a:p>
            <a:pPr marL="742950" indent="-742950" algn="l"/>
            <a:r>
              <a:rPr lang="en-US" sz="2800" dirty="0" smtClean="0"/>
              <a:t>interface </a:t>
            </a:r>
            <a:r>
              <a:rPr lang="en-US" sz="2800" dirty="0" smtClean="0"/>
              <a:t>and </a:t>
            </a:r>
            <a:r>
              <a:rPr lang="en-US" sz="2800" dirty="0" smtClean="0"/>
              <a:t>the expansion </a:t>
            </a:r>
            <a:r>
              <a:rPr lang="en-US" sz="2800" dirty="0" smtClean="0"/>
              <a:t>interfaces</a:t>
            </a:r>
            <a:endParaRPr lang="en-US" sz="2800" dirty="0" smtClean="0"/>
          </a:p>
          <a:p>
            <a:pPr marL="742950" indent="-742950" algn="l"/>
            <a:endParaRPr lang="en-US" sz="1100" dirty="0" smtClean="0"/>
          </a:p>
        </p:txBody>
      </p:sp>
      <p:pic>
        <p:nvPicPr>
          <p:cNvPr id="2" name="Picture 2" descr="http://www.digilentinc.com/Data/Products/NETFPGA-10G-SUME/NetFPGA-SUME-obl-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4419600" cy="2644394"/>
          </a:xfrm>
          <a:prstGeom prst="rect">
            <a:avLst/>
          </a:prstGeom>
          <a:noFill/>
        </p:spPr>
      </p:pic>
      <p:pic>
        <p:nvPicPr>
          <p:cNvPr id="4" name="Picture 4" descr="http://www.digilentinc.com/Data/Products/NETFPGA-10G-SUME/NetFPGA-SUME-top-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53000"/>
            <a:ext cx="4343400" cy="237439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381000"/>
            <a:ext cx="56124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NetFPGA</a:t>
            </a:r>
            <a:r>
              <a:rPr lang="en-US" b="1" dirty="0" smtClean="0"/>
              <a:t> SUME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8001000"/>
          <a:ext cx="7315200" cy="3258578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3733800"/>
                <a:gridCol w="3581400"/>
              </a:tblGrid>
              <a:tr h="576706"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General</a:t>
                      </a:r>
                      <a:r>
                        <a:rPr lang="en-US" sz="2800" baseline="0" dirty="0" smtClean="0"/>
                        <a:t> Information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 anchor="ctr"/>
                </a:tc>
              </a:tr>
              <a:tr h="576706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Part Number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410-301P-KIT</a:t>
                      </a:r>
                      <a:endParaRPr lang="en-US" sz="2800" dirty="0"/>
                    </a:p>
                  </a:txBody>
                  <a:tcPr anchor="ctr"/>
                </a:tc>
              </a:tr>
              <a:tr h="58014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List Price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$9,750</a:t>
                      </a:r>
                      <a:endParaRPr lang="en-US" sz="2800" baseline="0" dirty="0" smtClean="0"/>
                    </a:p>
                  </a:txBody>
                  <a:tcPr anchor="ctr"/>
                </a:tc>
              </a:tr>
              <a:tr h="58014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Academic Price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$4,995</a:t>
                      </a:r>
                      <a:endParaRPr lang="en-US" sz="2800" dirty="0"/>
                    </a:p>
                  </a:txBody>
                  <a:tcPr anchor="ctr"/>
                </a:tc>
              </a:tr>
              <a:tr h="576706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Distributor Discount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Non-academic</a:t>
                      </a:r>
                      <a:r>
                        <a:rPr lang="en-US" sz="2800" baseline="0" dirty="0" smtClean="0"/>
                        <a:t> - </a:t>
                      </a:r>
                      <a:r>
                        <a:rPr lang="en-US" sz="2800" dirty="0" smtClean="0"/>
                        <a:t>20%</a:t>
                      </a:r>
                    </a:p>
                    <a:p>
                      <a:pPr algn="l"/>
                      <a:r>
                        <a:rPr lang="en-US" sz="2800" dirty="0" smtClean="0"/>
                        <a:t>Academic -</a:t>
                      </a:r>
                      <a:r>
                        <a:rPr lang="en-US" sz="2800" baseline="0" dirty="0" smtClean="0"/>
                        <a:t> 15%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1371600"/>
            <a:ext cx="1760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 High-performance and high-density networking design.</a:t>
            </a:r>
            <a:endParaRPr lang="en-US" sz="3600" dirty="0"/>
          </a:p>
        </p:txBody>
      </p:sp>
      <p:sp>
        <p:nvSpPr>
          <p:cNvPr id="1026" name="AutoShape 2" descr="data:image/jpeg;base64,/9j/4AAQSkZJRgABAQAAAQABAAD/2wCEAAkGBhAQEBUQERIQFBQVGBUUFBYSEhQUFBYYFxYVFxQXFhMXGyYfFxsjGRUWIDAgJScpLCwsFR4xNjAqNSYtLCkBCQoKDgwOFA8PFywcHBwpKSwsKSwpLCwpLCkpLCwsLCksLCksLCksKSwsLCkpLCwsKSwpKSkpLCksLCksLCwsLP/AABEIAJ8BPQMBIgACEQEDEQH/xAAcAAEAAQUBAQAAAAAAAAAAAAAABgECAwUHBAj/xAA/EAACAQMCAwUHAQYEBQUAAAABAhEAAxIEISIxQQUGE1FhByMyQnGBkVIUM6Gx0fByksHhU2KCk/EVJENjov/EABcBAQEBAQAAAAAAAAAAAAAAAAABAgP/xAAXEQEBAQEAAAAAAAAAAAAAAAAAEQES/9oADAMBAAIRAxEAPwDuNKUoFKUoFKUoFKUoFKUoFKUoFKUoFKUoFKUoFKUoFKUoFKUoFQv2n94f2fTCyr4PeO7ZY4W1guxbpJgT5E+VTMmuE97O3m1mre7bZoLC1ZwZMgizBwYGVfi6fOPtNRn7I7/6+yoIuNcU7KGP7RbMRJ8Ta4QRuI8/tUw7K9rVp48W1sSAHsMHDT18NoYDbpNcnLjLbDI8CA5ae9AO7RubjKfoCAOlZb0A8QErKKLogkmM1F63J5DISflP2zR3/szvRo9SYtXkLfoJwuf9tob+FbSvmssyiJuYriBmov2yxAIYlOIAiASx5+fXedkd9NZY/d3nZF3bFxfWNhibb/BB5hTO/wCL0V3ilc17K9rpPDftIxA4jYfFlMTBt3DEkb/FvUt7N77aG/AW8qMeS3QbTH6ZQG+xNWq3tKA0qhSlKBSlKBSlKBSlKBSlKBSlKBSlKBSlKBSla7tXvBptKJvXVU88ebf5Rv8AflQbGlc17Z9q7GV0tuB+t4J+yzj/ABatR2J37v29SLl17jhtnVzzH/L8oI5gD1qwdhpWLS6pLqLcQhlYSCOorLUClKUClKUClKUClKUEU9o/bf7PozbUxcv+6XeCFP7xv8pifNhXFbj88gw5oq3VBA/WBdtbAgywkn4fuJL7Qu3DqtU5Xe2nuLc2vFttE+JkJAGXFv5Bai9kgDK18KAKrWLgZZ+VjaeFENwnEE7dOdY1GVmYAxOKwq5KNRZLHrCwQGEAydiv5x6cAD3cFUHOzcyWemVpoVWU7ECTB9NqgKDyBKAyFJs3CxPEuLwpI2IMfMY8zbdcBh4pSV3Y30Nti7bjG/EEOOgXnHpURcsTyBKy7eGxtOWaSy4NCE8mB3+L7ml1tx4jKW2YtfQ2iWPwkX4xIblwqdwOe0XvsAHyCmHY3feqAN1PiHj4Y5kDYT61S2GiQLi5yzC2/jLA+K3g83I5EBQORoK3F2HiEhTxE3lFxVVTwxd5goQBMcgefOltmAkC4M5Pu38ZIESgDzcjkQFXzirbL5HgK5MR+6JtPECCbLSYcAgyeZ6ncWuFJPwBmhROWnvYieLJPjZSTO42I+4bfsrvNqrH7i6wk4qtp4WPlY6e5M5AeXNuvOpZ2Z7XrqnG+lt94HOxeMbMfDaQ0H/DUAcncMGESqrdQMJ+cLctcpjIZGeH0mhYlTBLIAsZKNTZZmEgkLviwIUyYkE78yqu4dn+0HQ3dmc2WGxF4YgHy8QEp/8AqpDauqwDKQwPIggg/Qivm3TsI92eFOfgXA4HllZaFDKTBG5IP492g7Zv2GLWnZWEu4tObTkxJXBoQ7cQ5zNapX0PSuQ9m+1bVWoW/wCG/KTdU2TB+E+KBg07jZeYqWdne0/S3AviC5ZLcsxkpjnxLMD6xVomVK8mi7UtXlytujqeqsGH5FesGqpSlKBSlKBSlKBSvPrNfasrnddEXzYgfjzNQztn2qWUldMhuN+ppC/5eZ++NBOiY3NRvtn2gaPTyA/iv+m3uP8APy/En0rl/a/evV6r97cOP6F2X8cj95PrWp/v+zWuRLO2faRq78rbIsp/yfF925/jH6VFbjljLEsZmTvv5/X1qzKk1qKumrXUEQeR/v7VTKqZURMvZ13zOnufsmobgbdWPTkM/puA3kSDtNdcr5tuCYIMMDKnyP8AToR5Guqezbvn46DS3jFxdkkzyHwT123U9R6isbgn1KUqBSlKBSlKBUf789ufsmjdlMXLnurfnkwMsPooJ+oHnUgri/tO7xC/qzaDKVsg20U3TbLOSPFZGXeVOI/6Oe+81NREuJJESoxUoTauzIE43NiUY+XIH6VZeKhgbmDMvLx0Nly7DiVbw3bJdxiBuelZLkrs3ybxfXYuRw+8WWhgQPqfPaqAFBE3VWM2Ii+hBPCSom5wGeo2jkKwi5lK4i4XAEOTdAdT0RsxL9WB5dOXWiBgOVwAy7C0wvJAMsmBm5wmCIA2FU06yYULkSWcadsT5srWPWQwk9OnWkZmAbZZyOU2LuI+Biq7NIAUyev2oqukSdlwLudxZJstyHxWSSYZTvkeZJPnVGCsflyaAJysXsRMNKfEQTBkj4qOZBzyEyqrftg4qu7AXLUKpVjkCSTv571fcyjaQPgUFRqLMncyFiAy+Z2K/ki24zQQwaJKKl5A4H6wLlnYdXBJJ228xfJAOJJUAAbDUWciNiVEQrCAd44fucdqAJt7qoAVrFzITsATaaEUqTiQATHpuLtp5BioJbE+FcJO7LDQpMcQ/wAW3mQtsQBwQVQRNi5O/rZeEVlO20mD6VfAJ3AYrkzQTackgsw4oUyOIfUH1rHdO48RkJHETqLZQ5H4SNRGMNJBxU7gVkYHEZZKrcU3B4qBVMj3hlpQgb+Qn1AUutJHiMpOzFtQmG5+AjUAYweRxU7gczVWEqMsgGM+8HiqFUyD4hlgVIG8cgefMUVWiVDjIn90/ioRAyTF5eGEEBQNyaojiSUK5GADbmzcjeGa00kyAwP258wFQWgkBwGJEWn8ZCvVMXm5DCCAoG5NVS4NyjAHYTaPhtBniay8khgGB9fPmMV0rJnAN8Azy096FO8MklyjSeYBH8fZptOz3FtkPsYh/DMTE4su5Uwp3M/yAdG9nilLQUdTkfUn/aB9q6Jb5VGe6nZ+CCpQBXRpWlKsuXVUFmIAHMkwB9SaC+lRPtv2kaTTghCbrchjss+WXX/pBqB9te0PWamVVvCQ9E2P3IMn8x6VYOpdr96tJpQfFurkPlXib7j5fvFQPtn2q3XldMgtj9Tbt/HYfg/WoE79SZ9T/cCvYnZr8Jue6RmCZ3NlUnIDIcwJRhMRwN+kxYLdb2jdvNnduO7HzJ/16enKvPNSn/0TS6Vx49y2+Lo5V87btbJghbW6sVdCpEtILTjjvHXFtlxspdZll2Zl4goG+SqSAB+rYbTtWh5yaplW10Xdm9cui1wZi4qXbQcC+ikrk4tts64tMqW6VrtfYCX7tlMmwu3La9WOLlV2A3JgchQY8q9ekvadLbvdRrlxY8O2XZLbAgyWKDIkEDbJZB57RQ6J9PFy/YyQllCs7KMgARkUMxvyBE4sJBBrwXruTFoVZJOKghRPQAkwPvUGz7x6RbGrvWkEKrcImYDAMBPlDVrcqya/tF77+JcgtiikgRlgoQFvNoUSfSvLlQZMqWtQ1txdtzkscjBIBmJ6EHcHofqaxFqpnQd37ld7E11gEkeIoGQ5ZDlkB032I6GpHXzl2F29c0V8XkaBMt5DzJ/5SNj+eld+7E7Zt6uyLqddmWd1bqD/AF6iKzo99KUqBSlKDT97e3Bo9JcvbZxjbB6u2y7dY5n0U1wW9cYMcjcGMEhwt221xhKv7uWEg4nIjcnrtU39qfbxuajwEJw04liLbXV8Z/hzVflAKrM/M1QHT215Kq4qC7/szR1OamwOEFSCQCSRMelY1GS2ABADBQC7+Ac1iTINkbypExPKB6DHbt5mF8NrhOTiy/gvkBsGtA4ww/U0bVkA8RseBnYhmgm1cBAAWQISGG25jh/GK62Sw5OLdNRbDKtsbwLywilTG5JO81EZGYNsTOUQLy4sqD4SHQBJUgKevFvHI1vM2JDZ4ksgW7bF62ANrihlgLIlgSfKrizAEjIDLBY9/ZmOPnAUMoJ+scuVWW4jO1MIFVX090ED9Lm3chAVbhOIJ2oK6diAXtnhWAjWXF23PyNg8KB8pCjaPvVoUDdVkIpHumCXByBGFyEyQ7jbqfvftO4VigJMg2bpPzrk0AnbIQB8W0Dc23zAXxWEiHLalMRJEW2GoiIO4ML5fcKP8Q8RkLLuTeQ23LEZcN47EON4Uc4q+5AHGSoMMTeGawDwHxTvIIg+gn1oshRPiKGlmg+MmMyVlpuHEgRAGw69KopMlAQWMTYYAHbcG20tDr5dW+9BYoYAQLi5yT4b+MkfMgDy8HYgKB1ilsyZTHJiBNk+ExHyu1piSQwUg+p68xZwkkjw8mhRAfTXyo2DECWdlOxmAR6VluPGzdJVUvDHc/GqvbknlkJPT8BjuMuR+DL4FDZaa8QDuQVlrhViT0BA8ueVgQYYHhkBbyhlLNGSh7cmGABBY8x9hQll294FWNmUX7RYjhYhOIAghTkeZ61bZAAxUcKgs3gNkIEyDZ5AqQ22/PqdgFwlQAGcKIPIai0SdkcqvH1xaT1qQ9yuywzghVAHRFxUecL0E1G0gmAbZaSX8NmtsGPR7K8OLTluTuK6p3G7KxQGKuLibdm6fFQK9tWW1gVfW1YdRcgTXJe+ervNqCru7IeK2CeERzUDlI/iD13rrl1JFQXvn3d8RSRsRup8iOR/v1oOMnW561yZxQG2kk7GRPPqTP8ACtkWrw9t6FlY3QIMxdXyb9X0O35HnVdJqshvzH8f7/vnW8Gx0+ra22SmDuDsGBB2IKsCCCOhEVutR25qri3r1m1ha8Vnd1QuFNxshlmWCHhUyoAyUEQTvG8qkfdHtIW7eqBa6MUt6hRaKBj4T4OvvFZYZb0EEGROxoK6fslXS1d8LWa17wMiyRbCMsK6O7B2LrwmWwWGUyRy9up1JF+/2U9xUtlgllkRbKrcAlPFCAZq+WDlp3hhAFaq/wBu6Y2rqW7L201AIuadXm0jrxWbtq5zG/C1srBB5gACtc+u1OpRLTM91VZVQuAxUucVU3mEqpJgAtj+KDaDXJ7k6kFdRo71lSCstctW7oJQxt4loqYJIBUgSSBXm7U7fu6tnVkW7k7tbZrc6hEyLBA6GWUL0bIDpFeaz2ZDHxjiUJFxCSrKGU+FcL4sPCa6UUuMoDA8iDXt1Gus2FC2ys4W87cyXLT4tu9dte7ur4dxx5q6KVAB4Q1+ts3sEu3TIbZCbisYgHkCSJn88/XxFqxswnaY6SZMdJIAk+sD6CrS9BlLVTKsJeqZUGUvVM6xZVQtQZC9SfuF3wfRXghk224Y8x+n6jmv3FRLOrWM0H1LptSlxFuIQysAVI6g1lrkHsw79+Gf2W+3CeRPQnbP0BOzeR3611+sBWu7wdsLpNNc1Db4Lwj9THZF+7ECtgTXKvax3mRr1vRyxW2BduqhXMlpVIB22GR323HlU0QK9eN24XJ8QjK7da1dOZJJzV7ZhJB4t558ulWAZkKxW45IY+IAjgjZDkITccP261cB4mKs6XHJyY3QFdSPgPiCEEgwYHIdell5pQFslV52vp4qC2PiUXdlUqSPOJrDKl1slh5CvPDqLYuItsbsouiEUqY3M86yWi27rku+KNbbxrUjrFzZQygmAKohbe4mS7hEezcF23I+aLmyhhMhV8utFI3ZQGCwoa2fDuDcAmLkSUY8o6GgooXdkGQQBQ1l8WHQHG5wyjGNh0NW3CC4L4OUk++Q2bhciWVbxG+SgEYr16Del0w4zKFlk+/Q2nNwgmFvEbhl34V6+lZPhUBi6AgMxue8t4zwnxGlziw9Nh9DQGMAB2K8nZrwySPkbxTvsQR9hy2JpbVgAQt1M5Y+G3ioR89vFpudQQAB6URG5qHUuST4DBlOwyTBgXIaQQFHOattlWJK+GWbEKbYbT3SvyOV+JjsQZgHlQVSCSUxLMVGVo+E5G+LG2ZYyFI+p68xS8yyQcMjwKLgbT3YB4gpXiYoxJ6CB+brzRscZEqqXgbbTt4iqySTBGQ/w1Ulk4ZuqFHJ1F60WjhchOPeQpyYbnzoKsSvC2UDbC8guWyx6TbMhXAAljz5j5aovCIHiBAMibfvk8lY2llgVMggnrv6LSACFBCgFm/ZzkAATkPAHIqQTH/irF42xHhu85N4bG1cmNptAhcXH6m+XegadASFUITuzixcwYHmymxsgmSwyPSr/i2JDMxEZ+7eOSmVhNwAp6fyozBtmOUwFF9BkFB2i4kICuw6mGEx1rcmCCGAkpjcX9oteVxQ6wFBGTAn8DlQe/sXStdvKD4kA7LcKMyAfLKbEAz5867V3f0WCCuddw+ypIaPp9K6xpbWKit4uM9KUqqV5NdpQ6xXrqhFByLvn3eKMbqrIiHWPiTeR6kSSPuOtcy1OnNi5sZRuK23OR5HziY+kGvpPtnswXFO1ca7093/AA2Ns7I5lDHwP/Q/6kdRVwRxLsiaFq8VtmRijCCNiP7/AD6j7VnzrQ3/AGHptOyNdubm01kslwqltlZ3BCuTBaAOFwqzsWg7ee/2ljbNvxfFzW4p8NP2e2pLWGt3Agtr7ybXFtEYgHma05at6Oz9NbVW8S1dzW3cTxWNpWXJ1vARcRUcEBQHuDe3ckDhkPLe1+p1VzdmZmN1gC8KoPHcVWduG2AJxJgAV69F2Chg3bo3Fxcbc5LdQW28IkqcnwZ+EDdkxB3msz947WnONlrt021tpaLGbavbTwxcQn4TBbLFIuEscgrla0Gu7SuXjxnbg4QWK+7TBCciSzBdsmJO53oK6uybdxrZKkoxUlTKkgxIPlWEvWLKqF6DJlVMqxF6oWoMpeqF6xFqplQZM6oWrHlVuVBnt6hlYMpgjcf7jqK7h7M++66m2NPcPGuySd9huhPUgbg9R9K4PlXr7L7VbT3BcUkREwYO24IPmDuKmj6pcVGu8fdi3qlxuIjjoGUNHqJ5Vl7l96019gGR4igZR8wPJwPI9R0P2qQlayOK9rezAgHwncAzwP722fqG4o9AwqO6nsTXadi2DkyIey2UeZFm5sgPXGSa+h30qnpXg1PYqN0FSJHzwmrt5CUh1GICzavxJhiHj4Ty28451mZgYya25WWPjp4bG5BkC+eYYE/CvM12DtfuLZvKVe2jDyZQR+DUO7S9mJSTZe4nXEnxE9OF5IHopFSERGMFhjctqeNsz4iYzIm40vwn6bCfKgDc1UjM87DDHbmpRpchx5DmT9a9Wq7u63TzwFgTJawQrGfiBt3NgD6Ma1p1K5lXCrcPANn092BJBn4rhHpsfptUiMogksuBLQqsofTXsd8WI3dmUyDyBHpzyXXCmGI2lRbvjCW2zRWUEmYBEzy+1WNeA+ZSOSpfGAZyIZFdZZpAEHfr9BcJQBT4qKFBP/y22n4HwUm4SNwZI5/eoqsFBE3VVQDyF62SfgfBZfrByI5/eqWLQEBUA5sw07QBzzU6ddtjxCT0j622bPIKqySzMNOSu/N1OnX6giT06dRIc45I7MRAM2b2I/dvgvoApkjn9qIrObY+7ZmIJ3Nm6IgI2C7EEDEyY/lV1zdTmTHwhNQivCj4gHtwqlDLAkk7j61bcYkENlElRbvotwAfOoa3wjeWEk8vuLxKzjkAoULj/wC4tZH4GKDZFOwPlv8AUhcWK7jIRsNjqLOceQgKrD8Efm3RWAzKqYEbKDbusykeTWtlVl5bedWWkUngCkKpk6e4MgPmVrTe7Vk5gb8+R5VIe6mja9eyYlj1JAknqSBtNXB0buh2bgg2qXKK8HZWmxQCthW2ilKUClKUFrrIqJd6+763kYETIqX1h1FkMIoPnHt7shwTsfFt9Y3uJ0Ij5h/XzFaS3dkf3/cV2Pvp3bJ94gh13U/zB9D/AL9K5P2to8G8VQQjEhlPyN1U+W/8ftVweYvQ3TAEmBMCdhMTA6TA/FYiatyrQy5VaWrHlVMqDIWqmVY8qplQZC1UyrHlVMqDIWq3KrMqpNBflTKrBJqx7yj1+n9f/NQZZrDqrsL0k7c+Vemx2feuDKBbTqz8Ij77n+VSHsTucXIKWy5/XeBW2PVbXNtx128jSjY9ydZc0duzcQlWALkNsONixVh5QYNd27G7YTVWUvJsHEifwd+okc+tc+7B7iCQ96brDfjHAD6W+XPqZPrXRNFp8RFZHspSlBQrWJ9MD0rNSg1mo7GRugrQdq9ybN1SrIrA8wwBH4NTKqFaDjnaPsvCb2GuWvRTkm3TBpAH+GKjGo7r6zTTFtXWSzeAfCZieeVtjB/zV9DPpweleLUdkI3QVIR86PqQThdAVyceMPpnAX4SsfGRy2MGazs8iMjBELbvorLv+8UBOh57k8vKTXZ+0+5lq4CCikHmCAR+KhvaPsvVZNhrlr0Q8P8A22lR9gKnKRDIKCBmgXHdffW5P7t/DXkNwp/s1ZbUMeFVbHJm/Z7mLDc5obMhB1YSTvXt1fdLWaeIRbiiT7omyxnnNucXM+ZFau9q4IW+uLSN76eGwIELgVGLGBjseXptUiPSTn8TB2kHjUC6IEKwxAXccJjyPrXTO4nZUKGIqBdiaZr9xf3uI3C3CpK+gK7RMkfWu0d3dBgg2q4uN3aSBV9BStKUpSgUpSgUpSg8HaWiDqRFci74dgeEzPjNt9ro9Ojj1HX0+ldrYVoO3+yBcQ7UHzjq9IbTm23LmreY6H/Q/SvKxqYd4uwSjGyduZsMennbJ8oG3p/hqJXEJmRDLsQee3+orQxFqplVk0mguyplVk0pRdNUmmPU7DzP971RXk4opZjygEn7Ab1KLgDVpugbDiP8P962FnsJyQLzYk8raDO4emyLMDcb7x1ipd2H3Hut8CeCD8xh7x+5lU/iPSghlrsi64BuEWlPIN8R9BbG5P13qUdh9yrjEG3ax/8AsvjJunw2hGO07mCPI10nsL2f2rRyxljzZiWY9YyO8b8uVS/R9jog5CoIL2J7PEUh7k3HHzXIJH0EQv2Aqa6HsJEHIVtUsgVkoMVvTgVlilKBSlKBSlKBSlKBSlKChFY3sA9Ky0oNdqOyUboK02u7oWnkFQQehEipVVCKCHdidx7GmJNq2qZRIUQNpjbkOZ5VLNPZxEVlxqtApSlApSlApSlApSlAqy7bkVfSggnfLu2LqHaDzBHMEbgj71x/trQMCXiLlva6AIkdHA8o/p8pr6S1mmDAiuXd9e7rKfGtjiWZA+deq/09fqaDj+oQCDtxdP51iitv2p3ca4Q9llxI4UaVjzAMfwMRXh0vYOqDEYEbEBslx+szNVYwFY5mP5/iq2Fe4cbSFj9J/PQfetx2b3bDmBlfadxb2tgz81w89+g39KnHY3cC64HikIv/AA7MovTm/wATbz+kb7iiIBpe75ZouF7j/wDDs8TecM52T7wPWpr2H3FvOIIWyn6be7n/ABXSPLyG3nXR+xu5tqyoVUVQOgAAqR6fs9V5CoIl2F3FtWRwoBO5PMsfNmO7H1NSnS9lqg5V7lQCrqCxbYFX0pQKUpQKUpQKUpQKUpQKUpQKUpQKUpQKUpQKUpQKUpQKUpQKUpQKUpQKUpQUIrWdq9mi4pEVtKoVmg45213N1Fu6Tp0Rg5lg7FQp6sIBmRzHmPUmsnZ3s6a4QdQxuD9AGNr/ACTxf9RNdYfSKelXJpwOlBH+y+61u2AAoEeQre2NEq9K9AFVoKBarSlApSlApSlApSlApSlApSlApSlApSlApSlApSlApSlApSlApSlApS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wgHBgkIBwgKCgkLDSAPDQwMGRsUFRAWICklLSwdHyUrMjIsJDIxJyQrKz0xNDQsOTouLyU4ODgtPTQwMzABCgoKDQwNGg8PGjclHyQ3Nzc4NzQ3Nzc3NDU3NDQ3NDQ0NDQ0NzQ0NDQ1Nzg0ODQ0Nzc3LDQ0NzQ3Nzc3NDQ3LP/AABEIAE0ATAMBIgACEQEDEQH/xAAbAAADAAMBAQAAAAAAAAAAAAAFBgcAAwQCCP/EADcQAAEDAgQDBgQFAwUAAAAAAAECAwQFEQAGEiExQVETFCJhcYEHFTKRI0JSobEWJMEzRGKSsv/EABkBAQEAAwEAAAAAAAAAAAAAAAMEAQIFAP/EACgRAAICAQMDAwQDAAAAAAAAAAECAAMRBBIhEzFBscHwFDJhcSJRUv/aAAwDAQACEQMRAD8AuOMxmEDNuZozsFx155SaRcobbaNnKiocQk8m+RPP047ohc4E1ZgBD07NDQDopaESUsmz0txQbjNHoV8z5C+Eyp59jBRS5WZUk8C3TEBpH/dVz9rYUMwu1OrUqPV31sfL0O9i1DjH8OJbgFAcCcbqzAFYj0OfS4zTXe090caaFkNvJ5+VxvfHQTTouMwDYx7Qs/mxbUNqaul1QxHlFLTzk1zxkdLHljexnDsAy6/Hr8MPp1MuNvd4QtPM2Xe9sLEh1tzI8OOHWu3YqCyWtSdWlQ4242vzwT76yrLEuO4+lMmiLSuIpkjxpdGggEdFG5whrX+vM13GPVEziuWoJhzI1V2/0FDu8m3kD4VexGGylVaHVULMVw9o0dLrLg0uNHopJ3GIHQaTHnUasTZJU2YaWzHdvoAWpRHE8evXpg5Q803nNRqnPSJLHgiVhF7gfodvYrQfPhx88BbpVOdvj5895utp8y3YzAqh1b5gHY8hKWp8e3btA3FjwWk80q5H1HLBXEBBBwZQDmLecJqewFOU8WWXWy7NeGxbjJ+q3mr6R6nEtajSM3y5NQWYjLASY8OM66lvsE28JSOdufU+mDfxFqZ7lUFJVZc2Z3Ucj2LPEehXfCW9TKP/AEwif8zQuqKd0qgm1wnr19+GOnp69qZ8mS2NkwlDiVfKLherNPCqXMBYks60LS+LHYWJ3B3vywKp7VUrDppNHbkKZdc191QSUJvzWeluZwx5ZybUM1OMyZLRgU1KRqct4pChtqSD1HP+cV6iUWn0OII1NjpaR+Y8VLPUnnj1uoWv8tPLWW/UnSPhEo01JVU9M+11AJu0PLr74Ta5lCvUAlUqEtbA/wBxHu4j3tuPcY+g5EliM0t2Q8202hOpa3CEhI6knhgY3meiSI0p6LUo0lEZrtXQyoLIR1FuIPI8MTJrbAeeYppU9pCna+qTQJdPfQpT8iQh0vA+EpRfw6eA43288eagaH8gp4gh/wCa6v7vXfRax4cuNv3w+5yZpMiKuTLy05DkImNx3llQQUJdtZzwXChc29cDGcsIi5mi0pUSOkyYrkhgOgqUpTawNBJPNG/2w41dQGcGH0mnjIlddcaQ1crn0pBcYtxfi/nZPW2yh6euLJHfbksNvsqC23EhSVDgQcTihsrgZilZYngdv3xE2C6AGy9G/MnwgA6bWI53w15dktQWJdOkOpR3OUppvWQLtmyk/YKt7YltcWksoiqCvBk2qlKk5jZy3GYlRG35Edb+h1R1qUtRUTYAmw6mw88estUmgUeuUtjMKH3ZFQKhDVISG2O0SbaFC5Oq+wvztgyofKv6Sl7AU+quUx9Y/SsqQB99JwbzFl+HWku06eylLTkhSG3k2C2StOoLT0IWn98Zs1DjKA4Ewta9zMkV6rorNGpqhDjN1HtWStsFZadbSogC9gRtfgMaMrT5taYRErT7yapBmuRZrbZKEruhRBsORFiMLkz5xFpEVVXZW9VKHXm1lbKSpUpo2utIFybo4+YVh1XQl/1xDzDCJEd+KW5aeGpQ+hRB8iocOeJosVvh8iLNcXTJ0V1yfCafivTXUq/uEhekpKzsu40qty2wCyoI1RqlPo9aS7HbapUmkpc5TNKrFNxwICSQOZ39XlrLFZRMroYkwosWoyw82qyluNCyQoDgBqCfO1+ePFUyMpUeWuGtuVJeqHzBtMlSmgy7w8CkbjYb8b49PRYnxa/EolTy/VZ7dUp8imLmUubwcSpgpUEL+438vsarVQExnI+ZIKXpZbk6HUxEqeUG3EELNk3OxAv64CGtVnJpUvMOVkGGfwu8JWXG0pUR4QdwkE24hNzbG6tfEnvNM0USKuOnRd0DYoF7bkbJF9ttz5Y3qQ2NtES2pq06h5H4MO58nRYlcy7WESoraoD6w+XF2V2a0i6NIuongbW2tva+FL4jVQfP25MBw9jLiofB3F73F7egGEiXIemOFx5RWs7DyvyGKBXMszKrLaTFQXEwYzcVSh+oJCj/AOsdFKEoYEmRFy4jLmthpliuwZELvbUhAqDLQUUHUmwUUkbgpsFe+J3IzvVH4wZKGFjtQ8XHgXFlY4Kvw25YtWYqe/Miofgae/xF9rH17JWeaFeSht++I3VaLToFUZqbzEpVAfcOttvZyO5zZX0sdvTh5lpum33DJm1m4dpzqzRmdAZqEmZJUy8r8NavClRTyBFuGG2gfFFQKGqqgK5ajZJ+/D76fXABVYVm3sKLHp3YvyXkpFlXajMo38Atttck88A63RV059ju61yI0vUYqikpWsA2+nz5dfLFJrrf+LjBhbmHIMv1KrtOqyf7OSkuWuWl+FY9j/I2x5rtdg0SP2ktzxkXQ0m2pVufkPM2GPnpiVNpb6U/iNqbN+zcBFvbiPa2OqU/Vq9MZjlt1x54hKG1E3cI6k8f8YD6Ibs54idY47czr+I2dJNfgSI4Notx4R9PEcOvqfYDHVkpLUNgy2K7FZfeTokQnWVu3bvsTYH+CBzwCqsB7L6Yk2osxZcVxy+gHWhYSoBSFcLEYKVumUhBS9Q5LzckrSE08grUSrcFtY4j/O18ZKJ1gq9se8dXP0rA/wCh6GEG4lOqeaorUeNGZai3kzpEYnsltpsbgH6ehHU4reV460UvvEhGl+Y6qS4k8U6uA9k2HthKyll54uLhSVFyS6pL1Yf46QN0RweZ5q8tuYxTQLCw4YDU2Zwoh1r5mYXcwUFUgvSqe004t5OmVDe2alp6H9Kuivv5MWMxMrFTkRCMyMNUeZSJMt7LbKnkOJCZMF7wzYybglI/UDa1xe4wOjVhT2a6xOd7ZuU7EeFPbk+FTbpHhSL8Da9vP1xaqlSYVTSnvbIUtH0OpJStHoobjC5X6AtmE689JZnsNp1dlUWkuk+WoFJ+98WpqA33DmCayO0nYegRarlONOcQtUMDvyleIIKjcBR522v0xwV2PKhw25Mie4qQ1UVpbZXbwfm1pN7kHbljfJqeX2nShzKsckHfsnVoH23wdymin1iWlmnUamwVW2deQqQoW6XIxSTtG4j0hYzxOLMDy8603ulOo5lOKaCxII7BEN0kaiVnZaSd/Xrg3lHLTjegU54yJSUdm7V1j8KOn9EcH6j/AMuA/bDqzllhYT8zkvTgncNLshkHyQmw+98G0IShIQhISkCwA2Axz3tXOVlalthQ9icznpsCPTYiI0VGlCdyTuVE8STzJx1YzGYnJzM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ttp://www.digilentinc.com/Data/Products/NETFPGA-10G-SUME/NetFPGA-SUME-obl-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4419600" cy="2644394"/>
          </a:xfrm>
          <a:prstGeom prst="rect">
            <a:avLst/>
          </a:prstGeom>
          <a:noFill/>
        </p:spPr>
      </p:pic>
      <p:pic>
        <p:nvPicPr>
          <p:cNvPr id="4" name="Picture 4" descr="http://www.digilentinc.com/Data/Products/NETFPGA-10G-SUME/NetFPGA-SUME-top-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53000"/>
            <a:ext cx="4343400" cy="237439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220200" y="3124200"/>
            <a:ext cx="13411200" cy="783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/>
            <a:r>
              <a:rPr lang="en-US" sz="4400" b="1" dirty="0" smtClean="0"/>
              <a:t>Board Features</a:t>
            </a:r>
            <a:r>
              <a:rPr lang="en-US" sz="4400" b="1" dirty="0" smtClean="0"/>
              <a:t>: </a:t>
            </a:r>
            <a:r>
              <a:rPr lang="en-US" sz="4400" dirty="0" smtClean="0"/>
              <a:t> </a:t>
            </a:r>
          </a:p>
          <a:p>
            <a:pPr marL="742950" indent="-742950" algn="l"/>
            <a:endParaRPr lang="en-US" sz="110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Xilinx Virtex-7 XC7V690T FFG1761-3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Four </a:t>
            </a:r>
            <a:r>
              <a:rPr lang="en-US" sz="3200" dirty="0" smtClean="0">
                <a:solidFill>
                  <a:schemeClr val="tx1"/>
                </a:solidFill>
              </a:rPr>
              <a:t>SFP+ interface (4 </a:t>
            </a:r>
            <a:r>
              <a:rPr lang="en-US" sz="3200" dirty="0" err="1" smtClean="0">
                <a:solidFill>
                  <a:schemeClr val="tx1"/>
                </a:solidFill>
              </a:rPr>
              <a:t>RocketIO</a:t>
            </a:r>
            <a:r>
              <a:rPr lang="en-US" sz="3200" dirty="0" smtClean="0">
                <a:solidFill>
                  <a:schemeClr val="tx1"/>
                </a:solidFill>
              </a:rPr>
              <a:t> GTH transceivers) supporting 10Gbps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PCI-E Gen3 x8 (8Gbps/lane)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QTH Connector (8 </a:t>
            </a:r>
            <a:r>
              <a:rPr lang="en-US" sz="3200" dirty="0" err="1" smtClean="0">
                <a:solidFill>
                  <a:schemeClr val="tx1"/>
                </a:solidFill>
              </a:rPr>
              <a:t>RocketIO</a:t>
            </a:r>
            <a:r>
              <a:rPr lang="en-US" sz="3200" dirty="0" smtClean="0">
                <a:solidFill>
                  <a:schemeClr val="tx1"/>
                </a:solidFill>
              </a:rPr>
              <a:t> GTH transceivers)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Two SATA-III ports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One HPC FMC Connector (10 </a:t>
            </a:r>
            <a:r>
              <a:rPr lang="en-US" sz="3200" dirty="0" err="1" smtClean="0">
                <a:solidFill>
                  <a:schemeClr val="tx1"/>
                </a:solidFill>
              </a:rPr>
              <a:t>RocketIO</a:t>
            </a:r>
            <a:r>
              <a:rPr lang="en-US" sz="3200" dirty="0" smtClean="0">
                <a:solidFill>
                  <a:schemeClr val="tx1"/>
                </a:solidFill>
              </a:rPr>
              <a:t> GTH transceivers)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Three x36 72Mbits QDR II SRAM (CY7C25652KV18-500BZC)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Two 4GB DDR3 SODIMM (MT8KTF51264Hz-1G9E1)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MicroUSB</a:t>
            </a:r>
            <a:r>
              <a:rPr lang="en-US" sz="3200" dirty="0" smtClean="0">
                <a:solidFill>
                  <a:schemeClr val="tx1"/>
                </a:solidFill>
              </a:rPr>
              <a:t> Connector for JTAG programming and debugging (shared with UART interface)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Two 512Mbits Micron </a:t>
            </a:r>
            <a:r>
              <a:rPr lang="en-US" sz="3200" dirty="0" err="1" smtClean="0">
                <a:solidFill>
                  <a:schemeClr val="tx1"/>
                </a:solidFill>
              </a:rPr>
              <a:t>StrataFlash</a:t>
            </a:r>
            <a:r>
              <a:rPr lang="en-US" sz="3200" dirty="0" smtClean="0">
                <a:solidFill>
                  <a:schemeClr val="tx1"/>
                </a:solidFill>
              </a:rPr>
              <a:t> (PC28F512G18A)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Xilinx CPLD XC2C512 for FPGA configuration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User LEDs and Push Buttons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AQEBUQERIQFBQVGBUUFBYSEhQUFBYYFxYVFxQXFhMXGyYfFxsjGRUWIDAgJScpLCwsFR4xNjAqNSYtLCkBCQoKDgwOFA8PFywcHBwpKSwsKSwpLCwpLCkpLCwsLCksLCksLCksKSwsLCkpLCwsKSwpKSkpLCksLCksLCwsLP/AABEIAJ8BPQMBIgACEQEDEQH/xAAcAAEAAQUBAQAAAAAAAAAAAAAABgECAwUHBAj/xAA/EAACAQMCAwUHAQYEBQUAAAABAhEAAxIEISIxQQUGE1FhByMyQnGBkVIUM6Gx0fByksHhU2KCk/EVJENjov/EABcBAQEBAQAAAAAAAAAAAAAAAAABAgP/xAAXEQEBAQEAAAAAAAAAAAAAAAAAEQES/9oADAMBAAIRAxEAPwDuNKUoFKUoFKUoFKUoFKUoFKUoFKUoFKUoFKUoFKUoFKUoFKUoFQv2n94f2fTCyr4PeO7ZY4W1guxbpJgT5E+VTMmuE97O3m1mre7bZoLC1ZwZMgizBwYGVfi6fOPtNRn7I7/6+yoIuNcU7KGP7RbMRJ8Ta4QRuI8/tUw7K9rVp48W1sSAHsMHDT18NoYDbpNcnLjLbDI8CA5ae9AO7RubjKfoCAOlZb0A8QErKKLogkmM1F63J5DISflP2zR3/szvRo9SYtXkLfoJwuf9tob+FbSvmssyiJuYriBmov2yxAIYlOIAiASx5+fXedkd9NZY/d3nZF3bFxfWNhibb/BB5hTO/wCL0V3ilc17K9rpPDftIxA4jYfFlMTBt3DEkb/FvUt7N77aG/AW8qMeS3QbTH6ZQG+xNWq3tKA0qhSlKBSlKBSlKBSlKBSlKBSlKBSlKBSlKBSla7tXvBptKJvXVU88ebf5Rv8AflQbGlc17Z9q7GV0tuB+t4J+yzj/ABatR2J37v29SLl17jhtnVzzH/L8oI5gD1qwdhpWLS6pLqLcQhlYSCOorLUClKUClKUClKUClKUEU9o/bf7PozbUxcv+6XeCFP7xv8pifNhXFbj88gw5oq3VBA/WBdtbAgywkn4fuJL7Qu3DqtU5Xe2nuLc2vFttE+JkJAGXFv5Bai9kgDK18KAKrWLgZZ+VjaeFENwnEE7dOdY1GVmYAxOKwq5KNRZLHrCwQGEAydiv5x6cAD3cFUHOzcyWemVpoVWU7ECTB9NqgKDyBKAyFJs3CxPEuLwpI2IMfMY8zbdcBh4pSV3Y30Nti7bjG/EEOOgXnHpURcsTyBKy7eGxtOWaSy4NCE8mB3+L7ml1tx4jKW2YtfQ2iWPwkX4xIblwqdwOe0XvsAHyCmHY3feqAN1PiHj4Y5kDYT61S2GiQLi5yzC2/jLA+K3g83I5EBQORoK3F2HiEhTxE3lFxVVTwxd5goQBMcgefOltmAkC4M5Pu38ZIESgDzcjkQFXzirbL5HgK5MR+6JtPECCbLSYcAgyeZ6ncWuFJPwBmhROWnvYieLJPjZSTO42I+4bfsrvNqrH7i6wk4qtp4WPlY6e5M5AeXNuvOpZ2Z7XrqnG+lt94HOxeMbMfDaQ0H/DUAcncMGESqrdQMJ+cLctcpjIZGeH0mhYlTBLIAsZKNTZZmEgkLviwIUyYkE78yqu4dn+0HQ3dmc2WGxF4YgHy8QEp/8AqpDauqwDKQwPIggg/Qivm3TsI92eFOfgXA4HllZaFDKTBG5IP492g7Zv2GLWnZWEu4tObTkxJXBoQ7cQ5zNapX0PSuQ9m+1bVWoW/wCG/KTdU2TB+E+KBg07jZeYqWdne0/S3AviC5ZLcsxkpjnxLMD6xVomVK8mi7UtXlytujqeqsGH5FesGqpSlKBSlKBSlKBSvPrNfasrnddEXzYgfjzNQztn2qWUldMhuN+ppC/5eZ++NBOiY3NRvtn2gaPTyA/iv+m3uP8APy/En0rl/a/evV6r97cOP6F2X8cj95PrWp/v+zWuRLO2faRq78rbIsp/yfF925/jH6VFbjljLEsZmTvv5/X1qzKk1qKumrXUEQeR/v7VTKqZURMvZ13zOnufsmobgbdWPTkM/puA3kSDtNdcr5tuCYIMMDKnyP8AToR5Guqezbvn46DS3jFxdkkzyHwT123U9R6isbgn1KUqBSlKBSlKBUf789ufsmjdlMXLnurfnkwMsPooJ+oHnUgri/tO7xC/qzaDKVsg20U3TbLOSPFZGXeVOI/6Oe+81NREuJJESoxUoTauzIE43NiUY+XIH6VZeKhgbmDMvLx0Nly7DiVbw3bJdxiBuelZLkrs3ybxfXYuRw+8WWhgQPqfPaqAFBE3VWM2Ii+hBPCSom5wGeo2jkKwi5lK4i4XAEOTdAdT0RsxL9WB5dOXWiBgOVwAy7C0wvJAMsmBm5wmCIA2FU06yYULkSWcadsT5srWPWQwk9OnWkZmAbZZyOU2LuI+Biq7NIAUyev2oqukSdlwLudxZJstyHxWSSYZTvkeZJPnVGCsflyaAJysXsRMNKfEQTBkj4qOZBzyEyqrftg4qu7AXLUKpVjkCSTv571fcyjaQPgUFRqLMncyFiAy+Z2K/ki24zQQwaJKKl5A4H6wLlnYdXBJJ228xfJAOJJUAAbDUWciNiVEQrCAd44fucdqAJt7qoAVrFzITsATaaEUqTiQATHpuLtp5BioJbE+FcJO7LDQpMcQ/wAW3mQtsQBwQVQRNi5O/rZeEVlO20mD6VfAJ3AYrkzQTackgsw4oUyOIfUH1rHdO48RkJHETqLZQ5H4SNRGMNJBxU7gVkYHEZZKrcU3B4qBVMj3hlpQgb+Qn1AUutJHiMpOzFtQmG5+AjUAYweRxU7gczVWEqMsgGM+8HiqFUyD4hlgVIG8cgefMUVWiVDjIn90/ioRAyTF5eGEEBQNyaojiSUK5GADbmzcjeGa00kyAwP258wFQWgkBwGJEWn8ZCvVMXm5DCCAoG5NVS4NyjAHYTaPhtBniay8khgGB9fPmMV0rJnAN8Azy096FO8MklyjSeYBH8fZptOz3FtkPsYh/DMTE4su5Uwp3M/yAdG9nilLQUdTkfUn/aB9q6Jb5VGe6nZ+CCpQBXRpWlKsuXVUFmIAHMkwB9SaC+lRPtv2kaTTghCbrchjss+WXX/pBqB9te0PWamVVvCQ9E2P3IMn8x6VYOpdr96tJpQfFurkPlXib7j5fvFQPtn2q3XldMgtj9Tbt/HYfg/WoE79SZ9T/cCvYnZr8Jue6RmCZ3NlUnIDIcwJRhMRwN+kxYLdb2jdvNnduO7HzJ/16enKvPNSn/0TS6Vx49y2+Lo5V87btbJghbW6sVdCpEtILTjjvHXFtlxspdZll2Zl4goG+SqSAB+rYbTtWh5yaplW10Xdm9cui1wZi4qXbQcC+ikrk4tts64tMqW6VrtfYCX7tlMmwu3La9WOLlV2A3JgchQY8q9ekvadLbvdRrlxY8O2XZLbAgyWKDIkEDbJZB57RQ6J9PFy/YyQllCs7KMgARkUMxvyBE4sJBBrwXruTFoVZJOKghRPQAkwPvUGz7x6RbGrvWkEKrcImYDAMBPlDVrcqya/tF77+JcgtiikgRlgoQFvNoUSfSvLlQZMqWtQ1txdtzkscjBIBmJ6EHcHofqaxFqpnQd37ld7E11gEkeIoGQ5ZDlkB032I6GpHXzl2F29c0V8XkaBMt5DzJ/5SNj+eld+7E7Zt6uyLqddmWd1bqD/AF6iKzo99KUqBSlKDT97e3Bo9JcvbZxjbB6u2y7dY5n0U1wW9cYMcjcGMEhwt221xhKv7uWEg4nIjcnrtU39qfbxuajwEJw04liLbXV8Z/hzVflAKrM/M1QHT215Kq4qC7/szR1OamwOEFSCQCSRMelY1GS2ABADBQC7+Ac1iTINkbypExPKB6DHbt5mF8NrhOTiy/gvkBsGtA4ww/U0bVkA8RseBnYhmgm1cBAAWQISGG25jh/GK62Sw5OLdNRbDKtsbwLywilTG5JO81EZGYNsTOUQLy4sqD4SHQBJUgKevFvHI1vM2JDZ4ksgW7bF62ANrihlgLIlgSfKrizAEjIDLBY9/ZmOPnAUMoJ+scuVWW4jO1MIFVX090ED9Lm3chAVbhOIJ2oK6diAXtnhWAjWXF23PyNg8KB8pCjaPvVoUDdVkIpHumCXByBGFyEyQ7jbqfvftO4VigJMg2bpPzrk0AnbIQB8W0Dc23zAXxWEiHLalMRJEW2GoiIO4ML5fcKP8Q8RkLLuTeQ23LEZcN47EON4Uc4q+5AHGSoMMTeGawDwHxTvIIg+gn1oshRPiKGlmg+MmMyVlpuHEgRAGw69KopMlAQWMTYYAHbcG20tDr5dW+9BYoYAQLi5yT4b+MkfMgDy8HYgKB1ilsyZTHJiBNk+ExHyu1piSQwUg+p68xZwkkjw8mhRAfTXyo2DECWdlOxmAR6VluPGzdJVUvDHc/GqvbknlkJPT8BjuMuR+DL4FDZaa8QDuQVlrhViT0BA8ueVgQYYHhkBbyhlLNGSh7cmGABBY8x9hQll294FWNmUX7RYjhYhOIAghTkeZ61bZAAxUcKgs3gNkIEyDZ5AqQ22/PqdgFwlQAGcKIPIai0SdkcqvH1xaT1qQ9yuywzghVAHRFxUecL0E1G0gmAbZaSX8NmtsGPR7K8OLTluTuK6p3G7KxQGKuLibdm6fFQK9tWW1gVfW1YdRcgTXJe+ervNqCru7IeK2CeERzUDlI/iD13rrl1JFQXvn3d8RSRsRup8iOR/v1oOMnW561yZxQG2kk7GRPPqTP8ACtkWrw9t6FlY3QIMxdXyb9X0O35HnVdJqshvzH8f7/vnW8Gx0+ra22SmDuDsGBB2IKsCCCOhEVutR25qri3r1m1ha8Vnd1QuFNxshlmWCHhUyoAyUEQTvG8qkfdHtIW7eqBa6MUt6hRaKBj4T4OvvFZYZb0EEGROxoK6fslXS1d8LWa17wMiyRbCMsK6O7B2LrwmWwWGUyRy9up1JF+/2U9xUtlgllkRbKrcAlPFCAZq+WDlp3hhAFaq/wBu6Y2rqW7L201AIuadXm0jrxWbtq5zG/C1srBB5gACtc+u1OpRLTM91VZVQuAxUucVU3mEqpJgAtj+KDaDXJ7k6kFdRo71lSCstctW7oJQxt4loqYJIBUgSSBXm7U7fu6tnVkW7k7tbZrc6hEyLBA6GWUL0bIDpFeaz2ZDHxjiUJFxCSrKGU+FcL4sPCa6UUuMoDA8iDXt1Gus2FC2ys4W87cyXLT4tu9dte7ur4dxx5q6KVAB4Q1+ts3sEu3TIbZCbisYgHkCSJn88/XxFqxswnaY6SZMdJIAk+sD6CrS9BlLVTKsJeqZUGUvVM6xZVQtQZC9SfuF3wfRXghk224Y8x+n6jmv3FRLOrWM0H1LptSlxFuIQysAVI6g1lrkHsw79+Gf2W+3CeRPQnbP0BOzeR3611+sBWu7wdsLpNNc1Db4Lwj9THZF+7ECtgTXKvax3mRr1vRyxW2BduqhXMlpVIB22GR323HlU0QK9eN24XJ8QjK7da1dOZJJzV7ZhJB4t558ulWAZkKxW45IY+IAjgjZDkITccP261cB4mKs6XHJyY3QFdSPgPiCEEgwYHIdell5pQFslV52vp4qC2PiUXdlUqSPOJrDKl1slh5CvPDqLYuItsbsouiEUqY3M86yWi27rku+KNbbxrUjrFzZQygmAKohbe4mS7hEezcF23I+aLmyhhMhV8utFI3ZQGCwoa2fDuDcAmLkSUY8o6GgooXdkGQQBQ1l8WHQHG5wyjGNh0NW3CC4L4OUk++Q2bhciWVbxG+SgEYr16Del0w4zKFlk+/Q2nNwgmFvEbhl34V6+lZPhUBi6AgMxue8t4zwnxGlziw9Nh9DQGMAB2K8nZrwySPkbxTvsQR9hy2JpbVgAQt1M5Y+G3ioR89vFpudQQAB6URG5qHUuST4DBlOwyTBgXIaQQFHOattlWJK+GWbEKbYbT3SvyOV+JjsQZgHlQVSCSUxLMVGVo+E5G+LG2ZYyFI+p68xS8yyQcMjwKLgbT3YB4gpXiYoxJ6CB+brzRscZEqqXgbbTt4iqySTBGQ/w1Ulk4ZuqFHJ1F60WjhchOPeQpyYbnzoKsSvC2UDbC8guWyx6TbMhXAAljz5j5aovCIHiBAMibfvk8lY2llgVMggnrv6LSACFBCgFm/ZzkAATkPAHIqQTH/irF42xHhu85N4bG1cmNptAhcXH6m+XegadASFUITuzixcwYHmymxsgmSwyPSr/i2JDMxEZ+7eOSmVhNwAp6fyozBtmOUwFF9BkFB2i4kICuw6mGEx1rcmCCGAkpjcX9oteVxQ6wFBGTAn8DlQe/sXStdvKD4kA7LcKMyAfLKbEAz5867V3f0WCCuddw+ypIaPp9K6xpbWKit4uM9KUqqV5NdpQ6xXrqhFByLvn3eKMbqrIiHWPiTeR6kSSPuOtcy1OnNi5sZRuK23OR5HziY+kGvpPtnswXFO1ca7093/AA2Ns7I5lDHwP/Q/6kdRVwRxLsiaFq8VtmRijCCNiP7/AD6j7VnzrQ3/AGHptOyNdubm01kslwqltlZ3BCuTBaAOFwqzsWg7ee/2ljbNvxfFzW4p8NP2e2pLWGt3Agtr7ybXFtEYgHma05at6Oz9NbVW8S1dzW3cTxWNpWXJ1vARcRUcEBQHuDe3ckDhkPLe1+p1VzdmZmN1gC8KoPHcVWduG2AJxJgAV69F2Chg3bo3Fxcbc5LdQW28IkqcnwZ+EDdkxB3msz947WnONlrt021tpaLGbavbTwxcQn4TBbLFIuEscgrla0Gu7SuXjxnbg4QWK+7TBCciSzBdsmJO53oK6uybdxrZKkoxUlTKkgxIPlWEvWLKqF6DJlVMqxF6oWoMpeqF6xFqplQZM6oWrHlVuVBnt6hlYMpgjcf7jqK7h7M++66m2NPcPGuySd9huhPUgbg9R9K4PlXr7L7VbT3BcUkREwYO24IPmDuKmj6pcVGu8fdi3qlxuIjjoGUNHqJ5Vl7l96019gGR4igZR8wPJwPI9R0P2qQlayOK9rezAgHwncAzwP722fqG4o9AwqO6nsTXadi2DkyIey2UeZFm5sgPXGSa+h30qnpXg1PYqN0FSJHzwmrt5CUh1GICzavxJhiHj4Ty28451mZgYya25WWPjp4bG5BkC+eYYE/CvM12DtfuLZvKVe2jDyZQR+DUO7S9mJSTZe4nXEnxE9OF5IHopFSERGMFhjctqeNsz4iYzIm40vwn6bCfKgDc1UjM87DDHbmpRpchx5DmT9a9Wq7u63TzwFgTJawQrGfiBt3NgD6Ma1p1K5lXCrcPANn092BJBn4rhHpsfptUiMogksuBLQqsofTXsd8WI3dmUyDyBHpzyXXCmGI2lRbvjCW2zRWUEmYBEzy+1WNeA+ZSOSpfGAZyIZFdZZpAEHfr9BcJQBT4qKFBP/y22n4HwUm4SNwZI5/eoqsFBE3VVQDyF62SfgfBZfrByI5/eqWLQEBUA5sw07QBzzU6ddtjxCT0j622bPIKqySzMNOSu/N1OnX6giT06dRIc45I7MRAM2b2I/dvgvoApkjn9qIrObY+7ZmIJ3Nm6IgI2C7EEDEyY/lV1zdTmTHwhNQivCj4gHtwqlDLAkk7j61bcYkENlElRbvotwAfOoa3wjeWEk8vuLxKzjkAoULj/wC4tZH4GKDZFOwPlv8AUhcWK7jIRsNjqLOceQgKrD8Efm3RWAzKqYEbKDbusykeTWtlVl5bedWWkUngCkKpk6e4MgPmVrTe7Vk5gb8+R5VIe6mja9eyYlj1JAknqSBtNXB0buh2bgg2qXKK8HZWmxQCthW2ilKUClKUFrrIqJd6+763kYETIqX1h1FkMIoPnHt7shwTsfFt9Y3uJ0Ij5h/XzFaS3dkf3/cV2Pvp3bJ94gh13U/zB9D/AL9K5P2to8G8VQQjEhlPyN1U+W/8ftVweYvQ3TAEmBMCdhMTA6TA/FYiatyrQy5VaWrHlVMqDIWqmVY8qplQZC1UyrHlVMqDIWq3KrMqpNBflTKrBJqx7yj1+n9f/NQZZrDqrsL0k7c+Vemx2feuDKBbTqz8Ij77n+VSHsTucXIKWy5/XeBW2PVbXNtx128jSjY9ydZc0duzcQlWALkNsONixVh5QYNd27G7YTVWUvJsHEifwd+okc+tc+7B7iCQ96brDfjHAD6W+XPqZPrXRNFp8RFZHspSlBQrWJ9MD0rNSg1mo7GRugrQdq9ybN1SrIrA8wwBH4NTKqFaDjnaPsvCb2GuWvRTkm3TBpAH+GKjGo7r6zTTFtXWSzeAfCZieeVtjB/zV9DPpweleLUdkI3QVIR86PqQThdAVyceMPpnAX4SsfGRy2MGazs8iMjBELbvorLv+8UBOh57k8vKTXZ+0+5lq4CCikHmCAR+KhvaPsvVZNhrlr0Q8P8A22lR9gKnKRDIKCBmgXHdffW5P7t/DXkNwp/s1ZbUMeFVbHJm/Z7mLDc5obMhB1YSTvXt1fdLWaeIRbiiT7omyxnnNucXM+ZFau9q4IW+uLSN76eGwIELgVGLGBjseXptUiPSTn8TB2kHjUC6IEKwxAXccJjyPrXTO4nZUKGIqBdiaZr9xf3uI3C3CpK+gK7RMkfWu0d3dBgg2q4uN3aSBV9BStKUpSgUpSgUpSg8HaWiDqRFci74dgeEzPjNt9ro9Ojj1HX0+ldrYVoO3+yBcQ7UHzjq9IbTm23LmreY6H/Q/SvKxqYd4uwSjGyduZsMennbJ8oG3p/hqJXEJmRDLsQee3+orQxFqplVk0mguyplVk0pRdNUmmPU7DzP971RXk4opZjygEn7Ab1KLgDVpugbDiP8P962FnsJyQLzYk8raDO4emyLMDcb7x1ipd2H3Hut8CeCD8xh7x+5lU/iPSghlrsi64BuEWlPIN8R9BbG5P13qUdh9yrjEG3ax/8AsvjJunw2hGO07mCPI10nsL2f2rRyxljzZiWY9YyO8b8uVS/R9jog5CoIL2J7PEUh7k3HHzXIJH0EQv2Aqa6HsJEHIVtUsgVkoMVvTgVlilKBSlKBSlKBSlKBSlKChFY3sA9Ky0oNdqOyUboK02u7oWnkFQQehEipVVCKCHdidx7GmJNq2qZRIUQNpjbkOZ5VLNPZxEVlxqtApSlApSlApSlApSlAqy7bkVfSggnfLu2LqHaDzBHMEbgj71x/trQMCXiLlva6AIkdHA8o/p8pr6S1mmDAiuXd9e7rKfGtjiWZA+deq/09fqaDj+oQCDtxdP51iitv2p3ca4Q9llxI4UaVjzAMfwMRXh0vYOqDEYEbEBslx+szNVYwFY5mP5/iq2Fe4cbSFj9J/PQfetx2b3bDmBlfadxb2tgz81w89+g39KnHY3cC64HikIv/AA7MovTm/wATbz+kb7iiIBpe75ZouF7j/wDDs8TecM52T7wPWpr2H3FvOIIWyn6be7n/ABXSPLyG3nXR+xu5tqyoVUVQOgAAqR6fs9V5CoIl2F3FtWRwoBO5PMsfNmO7H1NSnS9lqg5V7lQCrqCxbYFX0pQKUpQKUpQKUpQKUpQKUpQKUpQKUpQKUpQKUpQKUpQKUpQKUpQKUpQKUpQUIrWdq9mi4pEVtKoVmg45213N1Fu6Tp0Rg5lg7FQp6sIBmRzHmPUmsnZ3s6a4QdQxuD9AGNr/ACTxf9RNdYfSKelXJpwOlBH+y+61u2AAoEeQre2NEq9K9AFVoKBarSlApSlApSlApSlApSlApSlApSlApSlApSlApSlApSlApSlApSlApS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wgHBgkIBwgKCgkLDSAPDQwMGRsUFRAWICklLSwdHyUrMjIsJDIxJyQrKz0xNDQsOTouLyU4ODgtPTQwMzABCgoKDQwNGg8PGjclHyQ3Nzc4NzQ3Nzc3NDU3NDQ3NDQ0NDQ0NzQ0NDQ1Nzg0ODQ0Nzc3LDQ0NzQ3Nzc3NDQ3LP/AABEIAE0ATAMBIgACEQEDEQH/xAAbAAADAAMBAQAAAAAAAAAAAAAFBgcAAwQCCP/EADcQAAEDAgQDBgQFAwUAAAAAAAECAwQFEQAGEiExQVETFCJhcYEHFTKRI0JSobEWJMEzRGKSsv/EABkBAQEAAwEAAAAAAAAAAAAAAAMEAQIFAP/EACgRAAICAQMDAwQDAAAAAAAAAAECAAMRBBIhEzFBscHwFDJhcSJRUv/aAAwDAQACEQMRAD8AuOMxmEDNuZozsFx155SaRcobbaNnKiocQk8m+RPP047ohc4E1ZgBD07NDQDopaESUsmz0txQbjNHoV8z5C+Eyp59jBRS5WZUk8C3TEBpH/dVz9rYUMwu1OrUqPV31sfL0O9i1DjH8OJbgFAcCcbqzAFYj0OfS4zTXe090caaFkNvJ5+VxvfHQTTouMwDYx7Qs/mxbUNqaul1QxHlFLTzk1zxkdLHljexnDsAy6/Hr8MPp1MuNvd4QtPM2Xe9sLEh1tzI8OOHWu3YqCyWtSdWlQ4242vzwT76yrLEuO4+lMmiLSuIpkjxpdGggEdFG5whrX+vM13GPVEziuWoJhzI1V2/0FDu8m3kD4VexGGylVaHVULMVw9o0dLrLg0uNHopJ3GIHQaTHnUasTZJU2YaWzHdvoAWpRHE8evXpg5Q803nNRqnPSJLHgiVhF7gfodvYrQfPhx88BbpVOdvj5895utp8y3YzAqh1b5gHY8hKWp8e3btA3FjwWk80q5H1HLBXEBBBwZQDmLecJqewFOU8WWXWy7NeGxbjJ+q3mr6R6nEtajSM3y5NQWYjLASY8OM66lvsE28JSOdufU+mDfxFqZ7lUFJVZc2Z3Ucj2LPEehXfCW9TKP/AEwif8zQuqKd0qgm1wnr19+GOnp69qZ8mS2NkwlDiVfKLherNPCqXMBYks60LS+LHYWJ3B3vywKp7VUrDppNHbkKZdc191QSUJvzWeluZwx5ZybUM1OMyZLRgU1KRqct4pChtqSD1HP+cV6iUWn0OII1NjpaR+Y8VLPUnnj1uoWv8tPLWW/UnSPhEo01JVU9M+11AJu0PLr74Ta5lCvUAlUqEtbA/wBxHu4j3tuPcY+g5EliM0t2Q8202hOpa3CEhI6knhgY3meiSI0p6LUo0lEZrtXQyoLIR1FuIPI8MTJrbAeeYppU9pCna+qTQJdPfQpT8iQh0vA+EpRfw6eA43288eagaH8gp4gh/wCa6v7vXfRax4cuNv3w+5yZpMiKuTLy05DkImNx3llQQUJdtZzwXChc29cDGcsIi5mi0pUSOkyYrkhgOgqUpTawNBJPNG/2w41dQGcGH0mnjIlddcaQ1crn0pBcYtxfi/nZPW2yh6euLJHfbksNvsqC23EhSVDgQcTihsrgZilZYngdv3xE2C6AGy9G/MnwgA6bWI53w15dktQWJdOkOpR3OUppvWQLtmyk/YKt7YltcWksoiqCvBk2qlKk5jZy3GYlRG35Edb+h1R1qUtRUTYAmw6mw88estUmgUeuUtjMKH3ZFQKhDVISG2O0SbaFC5Oq+wvztgyofKv6Sl7AU+quUx9Y/SsqQB99JwbzFl+HWku06eylLTkhSG3k2C2StOoLT0IWn98Zs1DjKA4Ewta9zMkV6rorNGpqhDjN1HtWStsFZadbSogC9gRtfgMaMrT5taYRErT7yapBmuRZrbZKEruhRBsORFiMLkz5xFpEVVXZW9VKHXm1lbKSpUpo2utIFybo4+YVh1XQl/1xDzDCJEd+KW5aeGpQ+hRB8iocOeJosVvh8iLNcXTJ0V1yfCafivTXUq/uEhekpKzsu40qty2wCyoI1RqlPo9aS7HbapUmkpc5TNKrFNxwICSQOZ39XlrLFZRMroYkwosWoyw82qyluNCyQoDgBqCfO1+ePFUyMpUeWuGtuVJeqHzBtMlSmgy7w8CkbjYb8b49PRYnxa/EolTy/VZ7dUp8imLmUubwcSpgpUEL+438vsarVQExnI+ZIKXpZbk6HUxEqeUG3EELNk3OxAv64CGtVnJpUvMOVkGGfwu8JWXG0pUR4QdwkE24hNzbG6tfEnvNM0USKuOnRd0DYoF7bkbJF9ttz5Y3qQ2NtES2pq06h5H4MO58nRYlcy7WESoraoD6w+XF2V2a0i6NIuongbW2tva+FL4jVQfP25MBw9jLiofB3F73F7egGEiXIemOFx5RWs7DyvyGKBXMszKrLaTFQXEwYzcVSh+oJCj/AOsdFKEoYEmRFy4jLmthpliuwZELvbUhAqDLQUUHUmwUUkbgpsFe+J3IzvVH4wZKGFjtQ8XHgXFlY4Kvw25YtWYqe/Miofgae/xF9rH17JWeaFeSht++I3VaLToFUZqbzEpVAfcOttvZyO5zZX0sdvTh5lpum33DJm1m4dpzqzRmdAZqEmZJUy8r8NavClRTyBFuGG2gfFFQKGqqgK5ajZJ+/D76fXABVYVm3sKLHp3YvyXkpFlXajMo38Atttck88A63RV059ju61yI0vUYqikpWsA2+nz5dfLFJrrf+LjBhbmHIMv1KrtOqyf7OSkuWuWl+FY9j/I2x5rtdg0SP2ktzxkXQ0m2pVufkPM2GPnpiVNpb6U/iNqbN+zcBFvbiPa2OqU/Vq9MZjlt1x54hKG1E3cI6k8f8YD6Ibs54idY47czr+I2dJNfgSI4Notx4R9PEcOvqfYDHVkpLUNgy2K7FZfeTokQnWVu3bvsTYH+CBzwCqsB7L6Yk2osxZcVxy+gHWhYSoBSFcLEYKVumUhBS9Q5LzckrSE08grUSrcFtY4j/O18ZKJ1gq9se8dXP0rA/wCh6GEG4lOqeaorUeNGZai3kzpEYnsltpsbgH6ehHU4reV460UvvEhGl+Y6qS4k8U6uA9k2HthKyll54uLhSVFyS6pL1Yf46QN0RweZ5q8tuYxTQLCw4YDU2Zwoh1r5mYXcwUFUgvSqe004t5OmVDe2alp6H9Kuivv5MWMxMrFTkRCMyMNUeZSJMt7LbKnkOJCZMF7wzYybglI/UDa1xe4wOjVhT2a6xOd7ZuU7EeFPbk+FTbpHhSL8Da9vP1xaqlSYVTSnvbIUtH0OpJStHoobjC5X6AtmE689JZnsNp1dlUWkuk+WoFJ+98WpqA33DmCayO0nYegRarlONOcQtUMDvyleIIKjcBR522v0xwV2PKhw25Mie4qQ1UVpbZXbwfm1pN7kHbljfJqeX2nShzKsckHfsnVoH23wdymin1iWlmnUamwVW2deQqQoW6XIxSTtG4j0hYzxOLMDy8603ulOo5lOKaCxII7BEN0kaiVnZaSd/Xrg3lHLTjegU54yJSUdm7V1j8KOn9EcH6j/AMuA/bDqzllhYT8zkvTgncNLshkHyQmw+98G0IShIQhISkCwA2Axz3tXOVlalthQ9icznpsCPTYiI0VGlCdyTuVE8STzJx1YzGYnJzM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24800" y="3124200"/>
            <a:ext cx="1539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This board is supported by a large collection of free IP blocks available at </a:t>
            </a:r>
            <a:r>
              <a:rPr lang="en-US" sz="3600" dirty="0" smtClean="0">
                <a:hlinkClick r:id="rId2"/>
              </a:rPr>
              <a:t>www.netfpga.org</a:t>
            </a:r>
            <a:endParaRPr lang="en-US" sz="3600" dirty="0" smtClean="0"/>
          </a:p>
          <a:p>
            <a:pPr algn="l"/>
            <a:endParaRPr lang="en-US" sz="3600" dirty="0" smtClean="0"/>
          </a:p>
          <a:p>
            <a:pPr algn="l"/>
            <a:r>
              <a:rPr lang="en-US" sz="3600" dirty="0" smtClean="0"/>
              <a:t>Need more information? Please visit the </a:t>
            </a:r>
            <a:r>
              <a:rPr lang="en-US" sz="3600" dirty="0" err="1" smtClean="0">
                <a:hlinkClick r:id="rId3"/>
              </a:rPr>
              <a:t>NetFPGA</a:t>
            </a:r>
            <a:r>
              <a:rPr lang="en-US" sz="3600" dirty="0" smtClean="0">
                <a:hlinkClick r:id="rId3"/>
              </a:rPr>
              <a:t>-SUME Wiki Site.</a:t>
            </a:r>
            <a:r>
              <a:rPr lang="en-US" sz="3600" dirty="0" smtClean="0"/>
              <a:t> </a:t>
            </a:r>
            <a:endParaRPr lang="en-US" sz="3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001000" y="2286000"/>
            <a:ext cx="41910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sz="4800" b="1" i="1" dirty="0" smtClean="0"/>
              <a:t>Resources</a:t>
            </a:r>
            <a:endParaRPr lang="en-US" sz="4800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001000" y="5562600"/>
            <a:ext cx="41910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sz="4800" b="1" i="1" dirty="0" smtClean="0"/>
              <a:t>Pictures</a:t>
            </a:r>
            <a:endParaRPr lang="en-US" sz="4800" i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8001000" y="6477000"/>
            <a:ext cx="1569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hlinkClick r:id="rId4"/>
              </a:rPr>
              <a:t>https://www.flickr.com/photos/127815101@N07/15836738192/in/album-72157648969670909</a:t>
            </a:r>
            <a:r>
              <a:rPr lang="en-US" sz="2800" dirty="0" smtClean="0">
                <a:hlinkClick r:id="rId4"/>
              </a:rPr>
              <a:t>/</a:t>
            </a:r>
            <a:endParaRPr lang="en-US" sz="2800" dirty="0" smtClean="0"/>
          </a:p>
          <a:p>
            <a:pPr algn="l"/>
            <a:r>
              <a:rPr lang="en-US" sz="2800" dirty="0" smtClean="0">
                <a:hlinkClick r:id="rId5"/>
              </a:rPr>
              <a:t>https://www.flickr.com/photos/127815101@N07/15215749963/in/album-72157648969670909</a:t>
            </a:r>
            <a:r>
              <a:rPr lang="en-US" sz="2800" dirty="0" smtClean="0">
                <a:hlinkClick r:id="rId5"/>
              </a:rPr>
              <a:t>/</a:t>
            </a:r>
            <a:endParaRPr lang="en-US" sz="2800" dirty="0" smtClean="0"/>
          </a:p>
          <a:p>
            <a:pPr algn="l"/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04800" y="304800"/>
            <a:ext cx="56124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NetFPGA</a:t>
            </a:r>
            <a:r>
              <a:rPr lang="en-US" b="1" dirty="0" smtClean="0"/>
              <a:t> SUME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28600" y="1295400"/>
            <a:ext cx="1760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 High-performance and high-density networking design.</a:t>
            </a:r>
            <a:endParaRPr lang="en-US" sz="36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33400" y="8763000"/>
          <a:ext cx="7315200" cy="3258578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3733800"/>
                <a:gridCol w="3581400"/>
              </a:tblGrid>
              <a:tr h="576706"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General</a:t>
                      </a:r>
                      <a:r>
                        <a:rPr lang="en-US" sz="2800" baseline="0" dirty="0" smtClean="0"/>
                        <a:t> Information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 anchor="ctr"/>
                </a:tc>
              </a:tr>
              <a:tr h="576706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Part Number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410-301P-KIT</a:t>
                      </a:r>
                      <a:endParaRPr lang="en-US" sz="2800" dirty="0"/>
                    </a:p>
                  </a:txBody>
                  <a:tcPr anchor="ctr"/>
                </a:tc>
              </a:tr>
              <a:tr h="58014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List Price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$9,750</a:t>
                      </a:r>
                      <a:endParaRPr lang="en-US" sz="2800" baseline="0" dirty="0" smtClean="0"/>
                    </a:p>
                  </a:txBody>
                  <a:tcPr anchor="ctr"/>
                </a:tc>
              </a:tr>
              <a:tr h="58014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Academic Price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$4,995</a:t>
                      </a:r>
                      <a:endParaRPr lang="en-US" sz="2800" dirty="0"/>
                    </a:p>
                  </a:txBody>
                  <a:tcPr anchor="ctr"/>
                </a:tc>
              </a:tr>
              <a:tr h="576706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Distributor Discount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Non-academic</a:t>
                      </a:r>
                      <a:r>
                        <a:rPr lang="en-US" sz="2800" baseline="0" dirty="0" smtClean="0"/>
                        <a:t> - </a:t>
                      </a:r>
                      <a:r>
                        <a:rPr lang="en-US" sz="2800" dirty="0" smtClean="0"/>
                        <a:t>20%</a:t>
                      </a:r>
                    </a:p>
                    <a:p>
                      <a:pPr algn="l"/>
                      <a:r>
                        <a:rPr lang="en-US" sz="2800" dirty="0" smtClean="0"/>
                        <a:t>Academic -</a:t>
                      </a:r>
                      <a:r>
                        <a:rPr lang="en-US" sz="2800" baseline="0" dirty="0" smtClean="0"/>
                        <a:t> 15%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4" name="Picture 2" descr="http://www.digilentinc.com/Data/Products/NETFPGA-10G-SUME/NetFPGA-SUME-obl-6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276600"/>
            <a:ext cx="4419600" cy="2644394"/>
          </a:xfrm>
          <a:prstGeom prst="rect">
            <a:avLst/>
          </a:prstGeom>
          <a:noFill/>
        </p:spPr>
      </p:pic>
      <p:pic>
        <p:nvPicPr>
          <p:cNvPr id="25" name="Picture 4" descr="http://www.digilentinc.com/Data/Products/NETFPGA-10G-SUME/NetFPGA-SUME-top-6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6096000"/>
            <a:ext cx="4343400" cy="237439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8153400" y="7924800"/>
            <a:ext cx="55626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sz="4800" b="1" i="1" dirty="0" smtClean="0"/>
              <a:t>Family products</a:t>
            </a:r>
            <a:endParaRPr lang="en-US" sz="4800" i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8229600" y="8915400"/>
            <a:ext cx="1539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err="1" smtClean="0"/>
              <a:t>NetFPGA</a:t>
            </a:r>
            <a:r>
              <a:rPr lang="en-US" sz="3600" dirty="0" smtClean="0"/>
              <a:t> 1G CML (P/N: 6015-410-001P-KIT)</a:t>
            </a:r>
          </a:p>
          <a:p>
            <a:pPr algn="l"/>
            <a:r>
              <a:rPr lang="en-US" sz="3600" dirty="0" smtClean="0">
                <a:hlinkClick r:id="rId8"/>
              </a:rPr>
              <a:t>http://</a:t>
            </a:r>
            <a:r>
              <a:rPr lang="en-US" sz="3600" dirty="0" smtClean="0">
                <a:hlinkClick r:id="rId8"/>
              </a:rPr>
              <a:t>www.digilentinc.com/Products/Detail.cfm?NavPath=2,400,1228&amp;Prod=NETFPGA-1G-CML</a:t>
            </a:r>
            <a:r>
              <a:rPr lang="en-US" sz="36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T Sans"/>
        <a:ea typeface="PT Sans"/>
        <a:cs typeface="PT Sans"/>
      </a:majorFont>
      <a:minorFont>
        <a:latin typeface="PT Sans"/>
        <a:ea typeface="PT Sans"/>
        <a:cs typeface="PT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T Sans"/>
        <a:ea typeface="PT Sans"/>
        <a:cs typeface="PT Sans"/>
      </a:majorFont>
      <a:minorFont>
        <a:latin typeface="PT Sans"/>
        <a:ea typeface="PT Sans"/>
        <a:cs typeface="PT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165</Words>
  <Application>Microsoft Office PowerPoint</Application>
  <PresentationFormat>Custom</PresentationFormat>
  <Paragraphs>79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White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Larissa Swanland</dc:creator>
  <cp:lastModifiedBy>Alex Wong</cp:lastModifiedBy>
  <cp:revision>83</cp:revision>
  <dcterms:modified xsi:type="dcterms:W3CDTF">2015-06-13T00:10:03Z</dcterms:modified>
</cp:coreProperties>
</file>